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handoutMasterIdLst>
    <p:handoutMasterId r:id="rId6"/>
  </p:handoutMasterIdLst>
  <p:sldIdLst>
    <p:sldId id="256" r:id="rId2"/>
    <p:sldId id="257" r:id="rId3"/>
    <p:sldId id="258" r:id="rId4"/>
  </p:sldIdLst>
  <p:sldSz cx="9144000" cy="6858000" type="letter"/>
  <p:notesSz cx="923925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9C93"/>
    <a:srgbClr val="AAB2AB"/>
    <a:srgbClr val="FF5B5B"/>
    <a:srgbClr val="A7A7A7"/>
    <a:srgbClr val="222222"/>
    <a:srgbClr val="FF8080"/>
    <a:srgbClr val="0563C1"/>
    <a:srgbClr val="000000"/>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ED3D5A-CCD0-4D08-97D7-8B0AEB705DED}" v="249" dt="2024-02-17T19:41:22.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2068" y="100"/>
      </p:cViewPr>
      <p:guideLst/>
    </p:cSldViewPr>
  </p:slideViewPr>
  <p:notesTextViewPr>
    <p:cViewPr>
      <p:scale>
        <a:sx n="1" d="1"/>
        <a:sy n="1" d="1"/>
      </p:scale>
      <p:origin x="0" y="0"/>
    </p:cViewPr>
  </p:notesTextViewPr>
  <p:notesViewPr>
    <p:cSldViewPr snapToGrid="0">
      <p:cViewPr varScale="1">
        <p:scale>
          <a:sx n="158" d="100"/>
          <a:sy n="158" d="100"/>
        </p:scale>
        <p:origin x="293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microsoft.com/office/2015/10/relationships/revisionInfo" Target="revisionInfo.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009F9B-8CE9-73C5-6DBE-3E3D39EF12B6}"/>
              </a:ext>
            </a:extLst>
          </p:cNvPr>
          <p:cNvSpPr>
            <a:spLocks noGrp="1"/>
          </p:cNvSpPr>
          <p:nvPr>
            <p:ph type="hdr" sz="quarter"/>
          </p:nvPr>
        </p:nvSpPr>
        <p:spPr>
          <a:xfrm>
            <a:off x="1" y="0"/>
            <a:ext cx="4003097"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A1B922-86D4-BC79-38DB-3569D160F959}"/>
              </a:ext>
            </a:extLst>
          </p:cNvPr>
          <p:cNvSpPr>
            <a:spLocks noGrp="1"/>
          </p:cNvSpPr>
          <p:nvPr>
            <p:ph type="dt" sz="quarter" idx="1"/>
          </p:nvPr>
        </p:nvSpPr>
        <p:spPr>
          <a:xfrm>
            <a:off x="5233003" y="0"/>
            <a:ext cx="4004672" cy="344488"/>
          </a:xfrm>
          <a:prstGeom prst="rect">
            <a:avLst/>
          </a:prstGeom>
        </p:spPr>
        <p:txBody>
          <a:bodyPr vert="horz" lIns="91440" tIns="45720" rIns="91440" bIns="45720" rtlCol="0"/>
          <a:lstStyle>
            <a:lvl1pPr algn="r">
              <a:defRPr sz="1200"/>
            </a:lvl1pPr>
          </a:lstStyle>
          <a:p>
            <a:fld id="{00C17801-9AE9-42D6-9E6A-5802930A09CE}" type="datetimeFigureOut">
              <a:rPr lang="en-US" smtClean="0"/>
              <a:t>2/19/2024</a:t>
            </a:fld>
            <a:endParaRPr lang="en-US"/>
          </a:p>
        </p:txBody>
      </p:sp>
      <p:sp>
        <p:nvSpPr>
          <p:cNvPr id="4" name="Footer Placeholder 3">
            <a:extLst>
              <a:ext uri="{FF2B5EF4-FFF2-40B4-BE49-F238E27FC236}">
                <a16:creationId xmlns:a16="http://schemas.microsoft.com/office/drawing/2014/main" id="{49D533FD-954F-30FE-C2CB-198271604EB7}"/>
              </a:ext>
            </a:extLst>
          </p:cNvPr>
          <p:cNvSpPr>
            <a:spLocks noGrp="1"/>
          </p:cNvSpPr>
          <p:nvPr>
            <p:ph type="ftr" sz="quarter" idx="2"/>
          </p:nvPr>
        </p:nvSpPr>
        <p:spPr>
          <a:xfrm>
            <a:off x="1" y="6513514"/>
            <a:ext cx="4003097"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8DE388E-7B50-1D89-B7D1-1ED2D7CAFC00}"/>
              </a:ext>
            </a:extLst>
          </p:cNvPr>
          <p:cNvSpPr>
            <a:spLocks noGrp="1"/>
          </p:cNvSpPr>
          <p:nvPr>
            <p:ph type="sldNum" sz="quarter" idx="3"/>
          </p:nvPr>
        </p:nvSpPr>
        <p:spPr>
          <a:xfrm>
            <a:off x="5233003" y="6513514"/>
            <a:ext cx="4004672" cy="344487"/>
          </a:xfrm>
          <a:prstGeom prst="rect">
            <a:avLst/>
          </a:prstGeom>
        </p:spPr>
        <p:txBody>
          <a:bodyPr vert="horz" lIns="91440" tIns="45720" rIns="91440" bIns="45720" rtlCol="0" anchor="b"/>
          <a:lstStyle>
            <a:lvl1pPr algn="r">
              <a:defRPr sz="1200"/>
            </a:lvl1pPr>
          </a:lstStyle>
          <a:p>
            <a:fld id="{EEAF15D6-5B96-4043-81CA-5E2113B975C7}" type="slidenum">
              <a:rPr lang="en-US" smtClean="0"/>
              <a:t>‹#›</a:t>
            </a:fld>
            <a:endParaRPr lang="en-US"/>
          </a:p>
        </p:txBody>
      </p:sp>
    </p:spTree>
    <p:extLst>
      <p:ext uri="{BB962C8B-B14F-4D97-AF65-F5344CB8AC3E}">
        <p14:creationId xmlns:p14="http://schemas.microsoft.com/office/powerpoint/2010/main" val="32410689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3675"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33988" y="0"/>
            <a:ext cx="4003675" cy="344488"/>
          </a:xfrm>
          <a:prstGeom prst="rect">
            <a:avLst/>
          </a:prstGeom>
        </p:spPr>
        <p:txBody>
          <a:bodyPr vert="horz" lIns="91440" tIns="45720" rIns="91440" bIns="45720" rtlCol="0"/>
          <a:lstStyle>
            <a:lvl1pPr algn="r">
              <a:defRPr sz="1200"/>
            </a:lvl1pPr>
          </a:lstStyle>
          <a:p>
            <a:fld id="{5B779B03-8691-4524-913D-2149E6B364D7}" type="datetimeFigureOut">
              <a:rPr lang="en-US" smtClean="0"/>
              <a:t>2/19/2024</a:t>
            </a:fld>
            <a:endParaRPr lang="en-US"/>
          </a:p>
        </p:txBody>
      </p:sp>
      <p:sp>
        <p:nvSpPr>
          <p:cNvPr id="4" name="Slide Image Placeholder 3"/>
          <p:cNvSpPr>
            <a:spLocks noGrp="1" noRot="1" noChangeAspect="1"/>
          </p:cNvSpPr>
          <p:nvPr>
            <p:ph type="sldImg" idx="2"/>
          </p:nvPr>
        </p:nvSpPr>
        <p:spPr>
          <a:xfrm>
            <a:off x="3076575"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3925" y="3300413"/>
            <a:ext cx="73914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4003675"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33988" y="6513513"/>
            <a:ext cx="4003675" cy="344487"/>
          </a:xfrm>
          <a:prstGeom prst="rect">
            <a:avLst/>
          </a:prstGeom>
        </p:spPr>
        <p:txBody>
          <a:bodyPr vert="horz" lIns="91440" tIns="45720" rIns="91440" bIns="45720" rtlCol="0" anchor="b"/>
          <a:lstStyle>
            <a:lvl1pPr algn="r">
              <a:defRPr sz="1200"/>
            </a:lvl1pPr>
          </a:lstStyle>
          <a:p>
            <a:fld id="{DD66FCD6-8801-4FB6-97A4-7393217808AE}" type="slidenum">
              <a:rPr lang="en-US" smtClean="0"/>
              <a:t>‹#›</a:t>
            </a:fld>
            <a:endParaRPr lang="en-US"/>
          </a:p>
        </p:txBody>
      </p:sp>
    </p:spTree>
    <p:extLst>
      <p:ext uri="{BB962C8B-B14F-4D97-AF65-F5344CB8AC3E}">
        <p14:creationId xmlns:p14="http://schemas.microsoft.com/office/powerpoint/2010/main" val="378609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66FCD6-8801-4FB6-97A4-7393217808AE}" type="slidenum">
              <a:rPr lang="en-US" smtClean="0"/>
              <a:t>1</a:t>
            </a:fld>
            <a:endParaRPr lang="en-US"/>
          </a:p>
        </p:txBody>
      </p:sp>
    </p:spTree>
    <p:extLst>
      <p:ext uri="{BB962C8B-B14F-4D97-AF65-F5344CB8AC3E}">
        <p14:creationId xmlns:p14="http://schemas.microsoft.com/office/powerpoint/2010/main" val="2672242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D038E8-8494-43EE-856A-038EB2B28D94}"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106371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D038E8-8494-43EE-856A-038EB2B28D94}"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2392133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D038E8-8494-43EE-856A-038EB2B28D94}"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3447093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D038E8-8494-43EE-856A-038EB2B28D94}"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198849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D038E8-8494-43EE-856A-038EB2B28D94}"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412646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D038E8-8494-43EE-856A-038EB2B28D94}"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144437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D038E8-8494-43EE-856A-038EB2B28D94}" type="datetimeFigureOut">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49877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D038E8-8494-43EE-856A-038EB2B28D94}" type="datetimeFigureOut">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2351341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D038E8-8494-43EE-856A-038EB2B28D94}" type="datetimeFigureOut">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3081133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D038E8-8494-43EE-856A-038EB2B28D94}"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1804811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D038E8-8494-43EE-856A-038EB2B28D94}"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2CDE-6B4B-4411-B6B5-9B8B30EC55B5}" type="slidenum">
              <a:rPr lang="en-US" smtClean="0"/>
              <a:t>‹#›</a:t>
            </a:fld>
            <a:endParaRPr lang="en-US"/>
          </a:p>
        </p:txBody>
      </p:sp>
    </p:spTree>
    <p:extLst>
      <p:ext uri="{BB962C8B-B14F-4D97-AF65-F5344CB8AC3E}">
        <p14:creationId xmlns:p14="http://schemas.microsoft.com/office/powerpoint/2010/main" val="3234026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D038E8-8494-43EE-856A-038EB2B28D94}" type="datetimeFigureOut">
              <a:rPr lang="en-US" smtClean="0"/>
              <a:t>2/19/2024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52CDE-6B4B-4411-B6B5-9B8B30EC55B5}" type="slidenum">
              <a:rPr lang="en-US" smtClean="0"/>
              <a:t>‹#›</a:t>
            </a:fld>
            <a:endParaRPr lang="en-US"/>
          </a:p>
        </p:txBody>
      </p:sp>
    </p:spTree>
    <p:extLst>
      <p:ext uri="{BB962C8B-B14F-4D97-AF65-F5344CB8AC3E}">
        <p14:creationId xmlns:p14="http://schemas.microsoft.com/office/powerpoint/2010/main" val="36505670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amazon.com/Heat-Shrink-Tubing-1-25FT-Black/dp/B01KYFYMPO/ref=sr_1_2?crid=4596OCS9NX79&amp;keywords=0.25%2Binch%2Bshrink%2Btubing&amp;qid=1706388292&amp;sprefix=0.25%2Binch%2Bshrink%2Btubin%2Caps%2C153&amp;sr=8-2&amp;th=1" TargetMode="External"/><Relationship Id="rId13" Type="http://schemas.openxmlformats.org/officeDocument/2006/relationships/hyperlink" Target="https://www.amazon.com/dp/B07P6L6FSF?ref=ppx_yo2ov_dt_b_product_details&amp;th=1" TargetMode="External"/><Relationship Id="rId18" Type="http://schemas.openxmlformats.org/officeDocument/2006/relationships/image" Target="../media/image3.png"/><Relationship Id="rId26" Type="http://schemas.openxmlformats.org/officeDocument/2006/relationships/image" Target="../media/image11.png"/><Relationship Id="rId3" Type="http://schemas.openxmlformats.org/officeDocument/2006/relationships/hyperlink" Target="https://www.amazon.com/dp/B0B94JZ2YF?psc=1" TargetMode="External"/><Relationship Id="rId21" Type="http://schemas.openxmlformats.org/officeDocument/2006/relationships/image" Target="../media/image6.png"/><Relationship Id="rId7" Type="http://schemas.openxmlformats.org/officeDocument/2006/relationships/hyperlink" Target="https://www.amazon.com/dp/B01MPZG76M" TargetMode="External"/><Relationship Id="rId12" Type="http://schemas.openxmlformats.org/officeDocument/2006/relationships/hyperlink" Target="https://www.amazon.com/gp/product/B07P6L7P6V/ref=ewc_pr_img_4?smid=A1FVLGW38BSVRT&amp;psc=1" TargetMode="External"/><Relationship Id="rId17" Type="http://schemas.openxmlformats.org/officeDocument/2006/relationships/image" Target="../media/image2.png"/><Relationship Id="rId25"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png"/><Relationship Id="rId20" Type="http://schemas.openxmlformats.org/officeDocument/2006/relationships/image" Target="../media/image5.png"/><Relationship Id="rId29" Type="http://schemas.openxmlformats.org/officeDocument/2006/relationships/hyperlink" Target="https://sotamat.com/" TargetMode="External"/><Relationship Id="rId1" Type="http://schemas.openxmlformats.org/officeDocument/2006/relationships/slideLayout" Target="../slideLayouts/slideLayout1.xml"/><Relationship Id="rId6" Type="http://schemas.openxmlformats.org/officeDocument/2006/relationships/hyperlink" Target="https://www.amazon.com/AITRIP-10PCS-Breakout-Headphone-Arduino/dp/B09C1X1HXM" TargetMode="External"/><Relationship Id="rId11" Type="http://schemas.openxmlformats.org/officeDocument/2006/relationships/hyperlink" Target="https://www.amazon.com/dp/B08QR5HXJ3?psc=1&amp;ref=ppx_yo2ov_dt_b_product_details" TargetMode="External"/><Relationship Id="rId24" Type="http://schemas.openxmlformats.org/officeDocument/2006/relationships/image" Target="../media/image9.jpeg"/><Relationship Id="rId5" Type="http://schemas.openxmlformats.org/officeDocument/2006/relationships/hyperlink" Target="https://www.amazon.com/dp/B07WHJGTVG?psc=1&amp;ref=ppx_yo2ov_dt_b_product_details" TargetMode="External"/><Relationship Id="rId15" Type="http://schemas.openxmlformats.org/officeDocument/2006/relationships/hyperlink" Target="https://www.amazon.com/1-18mm-Braided-Micro-Approx-Reflective/dp/B08638244G/ref=sr_1_3?crid=2JCCOJTY8OA5M&amp;keywords=reflective%2Bcord%2B1mm&amp;qid=1706388047&amp;sprefix=reflective%2Bcord%2B1mm%2Caps%2C146&amp;sr=8-3&amp;th=1" TargetMode="External"/><Relationship Id="rId23" Type="http://schemas.openxmlformats.org/officeDocument/2006/relationships/image" Target="../media/image8.png"/><Relationship Id="rId28" Type="http://schemas.openxmlformats.org/officeDocument/2006/relationships/image" Target="../media/image13.jpeg"/><Relationship Id="rId10" Type="http://schemas.openxmlformats.org/officeDocument/2006/relationships/hyperlink" Target="https://www.amazon.com/dp/B07HDGX37N?psc=1&amp;ref=ppx_yo2ov_dt_b_product_details" TargetMode="External"/><Relationship Id="rId19" Type="http://schemas.openxmlformats.org/officeDocument/2006/relationships/image" Target="../media/image4.png"/><Relationship Id="rId4" Type="http://schemas.openxmlformats.org/officeDocument/2006/relationships/hyperlink" Target="https://www.amazon.com/dp/B0BJNZ8H55?ref=ppx_yo2ov_dt_b_product_details&amp;th=1" TargetMode="External"/><Relationship Id="rId9" Type="http://schemas.openxmlformats.org/officeDocument/2006/relationships/hyperlink" Target="https://www.amazon.com/dp/B07HDFN3NV?psc=1&amp;ref=ppx_yo2ov_dt_b_product_details" TargetMode="External"/><Relationship Id="rId14" Type="http://schemas.openxmlformats.org/officeDocument/2006/relationships/hyperlink" Target="https://www.amazon.com/dp/B09Y89X5CV?psc=1&amp;ref=ppx_yo2ov_dt_b_product_details" TargetMode="External"/><Relationship Id="rId22" Type="http://schemas.openxmlformats.org/officeDocument/2006/relationships/image" Target="../media/image7.png"/><Relationship Id="rId27" Type="http://schemas.openxmlformats.org/officeDocument/2006/relationships/image" Target="../media/image12.png"/><Relationship Id="rId30"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2.wdp"/><Relationship Id="rId3" Type="http://schemas.openxmlformats.org/officeDocument/2006/relationships/image" Target="../media/image8.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6.png"/><Relationship Id="rId10" Type="http://schemas.openxmlformats.org/officeDocument/2006/relationships/image" Target="../media/image17.png"/><Relationship Id="rId4" Type="http://schemas.openxmlformats.org/officeDocument/2006/relationships/image" Target="../media/image9.jpeg"/><Relationship Id="rId9" Type="http://schemas.microsoft.com/office/2007/relationships/hdphoto" Target="../media/hdphoto1.wdp"/><Relationship Id="rId1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9.png"/><Relationship Id="rId7" Type="http://schemas.openxmlformats.org/officeDocument/2006/relationships/image" Target="../media/image9.jpeg"/><Relationship Id="rId12"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png"/><Relationship Id="rId4" Type="http://schemas.microsoft.com/office/2007/relationships/hdphoto" Target="../media/hdphoto2.wdp"/><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3E986E7F-CD3B-C375-AACE-76FD41859B22}"/>
              </a:ext>
            </a:extLst>
          </p:cNvPr>
          <p:cNvSpPr/>
          <p:nvPr/>
        </p:nvSpPr>
        <p:spPr>
          <a:xfrm>
            <a:off x="4685958" y="289807"/>
            <a:ext cx="4233174" cy="5918029"/>
          </a:xfrm>
          <a:prstGeom prst="rect">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aphicFrame>
        <p:nvGraphicFramePr>
          <p:cNvPr id="6" name="Table 5">
            <a:extLst>
              <a:ext uri="{FF2B5EF4-FFF2-40B4-BE49-F238E27FC236}">
                <a16:creationId xmlns:a16="http://schemas.microsoft.com/office/drawing/2014/main" id="{13C02B7C-B272-642D-73B7-801913933896}"/>
              </a:ext>
            </a:extLst>
          </p:cNvPr>
          <p:cNvGraphicFramePr>
            <a:graphicFrameLocks noGrp="1"/>
          </p:cNvGraphicFramePr>
          <p:nvPr>
            <p:extLst>
              <p:ext uri="{D42A27DB-BD31-4B8C-83A1-F6EECF244321}">
                <p14:modId xmlns:p14="http://schemas.microsoft.com/office/powerpoint/2010/main" val="1223147408"/>
              </p:ext>
            </p:extLst>
          </p:nvPr>
        </p:nvGraphicFramePr>
        <p:xfrm>
          <a:off x="4685957" y="257963"/>
          <a:ext cx="4233175" cy="5949873"/>
        </p:xfrm>
        <a:graphic>
          <a:graphicData uri="http://schemas.openxmlformats.org/drawingml/2006/table">
            <a:tbl>
              <a:tblPr firstRow="1">
                <a:tableStyleId>{5C22544A-7EE6-4342-B048-85BDC9FD1C3A}</a:tableStyleId>
              </a:tblPr>
              <a:tblGrid>
                <a:gridCol w="1134475">
                  <a:extLst>
                    <a:ext uri="{9D8B030D-6E8A-4147-A177-3AD203B41FA5}">
                      <a16:colId xmlns:a16="http://schemas.microsoft.com/office/drawing/2014/main" val="2828415163"/>
                    </a:ext>
                  </a:extLst>
                </a:gridCol>
                <a:gridCol w="754698">
                  <a:extLst>
                    <a:ext uri="{9D8B030D-6E8A-4147-A177-3AD203B41FA5}">
                      <a16:colId xmlns:a16="http://schemas.microsoft.com/office/drawing/2014/main" val="2488054818"/>
                    </a:ext>
                  </a:extLst>
                </a:gridCol>
                <a:gridCol w="1105393">
                  <a:extLst>
                    <a:ext uri="{9D8B030D-6E8A-4147-A177-3AD203B41FA5}">
                      <a16:colId xmlns:a16="http://schemas.microsoft.com/office/drawing/2014/main" val="3579398720"/>
                    </a:ext>
                  </a:extLst>
                </a:gridCol>
                <a:gridCol w="1238609">
                  <a:extLst>
                    <a:ext uri="{9D8B030D-6E8A-4147-A177-3AD203B41FA5}">
                      <a16:colId xmlns:a16="http://schemas.microsoft.com/office/drawing/2014/main" val="1192626566"/>
                    </a:ext>
                  </a:extLst>
                </a:gridCol>
              </a:tblGrid>
              <a:tr h="340558">
                <a:tc>
                  <a:txBody>
                    <a:bodyPr/>
                    <a:lstStyle/>
                    <a:p>
                      <a:pPr algn="ctr" fontAlgn="b"/>
                      <a:r>
                        <a:rPr lang="en-US" sz="900" u="none" strike="noStrike">
                          <a:effectLst/>
                          <a:latin typeface="Raleway ExtraBold" pitchFamily="2" charset="0"/>
                          <a:cs typeface="Arial" panose="020B0604020202020204" pitchFamily="34" charset="0"/>
                        </a:rPr>
                        <a:t>COMPONENT</a:t>
                      </a:r>
                      <a:endParaRPr lang="en-US" sz="900" b="1" i="0" u="none" strike="noStrike">
                        <a:solidFill>
                          <a:srgbClr val="FFFFFF"/>
                        </a:solidFill>
                        <a:effectLst/>
                        <a:latin typeface="Raleway ExtraBold" pitchFamily="2"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22222"/>
                    </a:solidFill>
                  </a:tcPr>
                </a:tc>
                <a:tc>
                  <a:txBody>
                    <a:bodyPr/>
                    <a:lstStyle/>
                    <a:p>
                      <a:pPr algn="ctr" fontAlgn="b"/>
                      <a:r>
                        <a:rPr lang="en-US" sz="900" b="1" i="0" u="none" strike="noStrike">
                          <a:solidFill>
                            <a:srgbClr val="FFFFFF"/>
                          </a:solidFill>
                          <a:effectLst/>
                          <a:latin typeface="Raleway ExtraBold" pitchFamily="2" charset="0"/>
                          <a:cs typeface="Arial" panose="020B0604020202020204" pitchFamily="34" charset="0"/>
                        </a:rPr>
                        <a:t>QUANTITY</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22222"/>
                    </a:solidFill>
                  </a:tcPr>
                </a:tc>
                <a:tc>
                  <a:txBody>
                    <a:bodyPr/>
                    <a:lstStyle/>
                    <a:p>
                      <a:pPr algn="ctr" fontAlgn="b"/>
                      <a:r>
                        <a:rPr lang="en-US" sz="900" u="none" strike="noStrike">
                          <a:effectLst/>
                          <a:latin typeface="Raleway ExtraBold" pitchFamily="2" charset="0"/>
                          <a:cs typeface="Arial" panose="020B0604020202020204" pitchFamily="34" charset="0"/>
                        </a:rPr>
                        <a:t>IMAGE</a:t>
                      </a:r>
                      <a:endParaRPr lang="en-US" sz="900" b="1" i="0" u="none" strike="noStrike">
                        <a:solidFill>
                          <a:srgbClr val="FFFFFF"/>
                        </a:solidFill>
                        <a:effectLst/>
                        <a:latin typeface="Raleway ExtraBold" pitchFamily="2"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22222"/>
                    </a:solidFill>
                  </a:tcPr>
                </a:tc>
                <a:tc>
                  <a:txBody>
                    <a:bodyPr/>
                    <a:lstStyle/>
                    <a:p>
                      <a:pPr algn="ctr" fontAlgn="b"/>
                      <a:r>
                        <a:rPr lang="en-US" sz="900" b="1" i="0" u="none" strike="noStrike">
                          <a:solidFill>
                            <a:srgbClr val="FFFFFF"/>
                          </a:solidFill>
                          <a:effectLst/>
                          <a:latin typeface="Raleway ExtraBold" pitchFamily="2" charset="0"/>
                          <a:cs typeface="Arial" panose="020B0604020202020204" pitchFamily="34" charset="0"/>
                        </a:rPr>
                        <a:t>NOTES</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22222"/>
                    </a:solidFill>
                  </a:tcPr>
                </a:tc>
                <a:extLst>
                  <a:ext uri="{0D108BD9-81ED-4DB2-BD59-A6C34878D82A}">
                    <a16:rowId xmlns:a16="http://schemas.microsoft.com/office/drawing/2014/main" val="2620812634"/>
                  </a:ext>
                </a:extLst>
              </a:tr>
              <a:tr h="510223">
                <a:tc>
                  <a:txBody>
                    <a:bodyPr/>
                    <a:lstStyle/>
                    <a:p>
                      <a:pPr algn="ctr" fontAlgn="b"/>
                      <a:r>
                        <a:rPr lang="en-US" sz="800" b="1" u="none" strike="noStrike" err="1">
                          <a:effectLst/>
                          <a:latin typeface="Raleway" pitchFamily="2" charset="0"/>
                          <a:cs typeface="Arial" panose="020B0604020202020204" pitchFamily="34" charset="0"/>
                          <a:hlinkClick r:id="rId3"/>
                        </a:rPr>
                        <a:t>Seeed</a:t>
                      </a:r>
                      <a:r>
                        <a:rPr lang="en-US" sz="800" b="1" u="none" strike="noStrike">
                          <a:effectLst/>
                          <a:latin typeface="Raleway" pitchFamily="2" charset="0"/>
                          <a:cs typeface="Arial" panose="020B0604020202020204" pitchFamily="34" charset="0"/>
                          <a:hlinkClick r:id="rId3"/>
                        </a:rPr>
                        <a:t> Studio</a:t>
                      </a:r>
                      <a:br>
                        <a:rPr lang="en-US" sz="800" b="1" u="none" strike="noStrike">
                          <a:effectLst/>
                          <a:latin typeface="Raleway" pitchFamily="2" charset="0"/>
                          <a:cs typeface="Arial" panose="020B0604020202020204" pitchFamily="34" charset="0"/>
                          <a:hlinkClick r:id="rId3"/>
                        </a:rPr>
                      </a:br>
                      <a:r>
                        <a:rPr lang="en-US" sz="800" b="1" u="none" strike="noStrike">
                          <a:effectLst/>
                          <a:latin typeface="Raleway" pitchFamily="2" charset="0"/>
                          <a:cs typeface="Arial" panose="020B0604020202020204" pitchFamily="34" charset="0"/>
                          <a:hlinkClick r:id="rId3"/>
                        </a:rPr>
                        <a:t>XIAO</a:t>
                      </a:r>
                      <a:br>
                        <a:rPr lang="en-US" sz="800" b="1" u="none" strike="noStrike">
                          <a:effectLst/>
                          <a:latin typeface="Raleway" pitchFamily="2" charset="0"/>
                          <a:cs typeface="Arial" panose="020B0604020202020204" pitchFamily="34" charset="0"/>
                          <a:hlinkClick r:id="rId3"/>
                        </a:rPr>
                      </a:br>
                      <a:r>
                        <a:rPr lang="en-US" sz="800" b="1" u="none" strike="noStrike">
                          <a:effectLst/>
                          <a:latin typeface="Raleway" pitchFamily="2" charset="0"/>
                          <a:cs typeface="Arial" panose="020B0604020202020204" pitchFamily="34" charset="0"/>
                          <a:hlinkClick r:id="rId3"/>
                        </a:rPr>
                        <a:t>ESP32C3</a:t>
                      </a:r>
                      <a:endParaRPr lang="en-US" sz="800" b="1" i="0" u="none" strike="noStrike">
                        <a:solidFill>
                          <a:srgbClr val="000000"/>
                        </a:solidFill>
                        <a:effectLst/>
                        <a:latin typeface="Raleway" pitchFamily="2"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u="none" strike="noStrike">
                          <a:effectLst/>
                          <a:latin typeface="Arial" panose="020B0604020202020204" pitchFamily="34" charset="0"/>
                          <a:cs typeface="Arial" panose="020B0604020202020204" pitchFamily="34" charset="0"/>
                        </a:rPr>
                        <a:t>1</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Package includes an external and foldable WiFi antenna.</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464439"/>
                  </a:ext>
                </a:extLst>
              </a:tr>
              <a:tr h="673548">
                <a:tc>
                  <a:txBody>
                    <a:bodyPr/>
                    <a:lstStyle/>
                    <a:p>
                      <a:pPr algn="ctr" fontAlgn="b"/>
                      <a:r>
                        <a:rPr lang="en-US" sz="800" b="1" u="none" strike="noStrike">
                          <a:effectLst/>
                          <a:latin typeface="Raleway" pitchFamily="2" charset="0"/>
                          <a:cs typeface="Arial" panose="020B0604020202020204" pitchFamily="34" charset="0"/>
                          <a:hlinkClick r:id="rId4"/>
                        </a:rPr>
                        <a:t>3.7 volt LiPo 300mAh</a:t>
                      </a:r>
                      <a:br>
                        <a:rPr lang="en-US" sz="800" b="1" u="none" strike="noStrike">
                          <a:effectLst/>
                          <a:latin typeface="Raleway" pitchFamily="2" charset="0"/>
                          <a:cs typeface="Arial" panose="020B0604020202020204" pitchFamily="34" charset="0"/>
                          <a:hlinkClick r:id="rId4"/>
                        </a:rPr>
                      </a:br>
                      <a:r>
                        <a:rPr lang="en-US" sz="800" b="1" u="none" strike="noStrike" err="1">
                          <a:effectLst/>
                          <a:latin typeface="Raleway" pitchFamily="2" charset="0"/>
                          <a:cs typeface="Arial" panose="020B0604020202020204" pitchFamily="34" charset="0"/>
                          <a:hlinkClick r:id="rId4"/>
                        </a:rPr>
                        <a:t>Recharagble</a:t>
                      </a:r>
                      <a:r>
                        <a:rPr lang="en-US" sz="800" b="1" u="none" strike="noStrike">
                          <a:effectLst/>
                          <a:latin typeface="Raleway" pitchFamily="2" charset="0"/>
                          <a:cs typeface="Arial" panose="020B0604020202020204" pitchFamily="34" charset="0"/>
                          <a:hlinkClick r:id="rId4"/>
                        </a:rPr>
                        <a:t> Battery</a:t>
                      </a:r>
                      <a:br>
                        <a:rPr lang="en-US" sz="800" b="1" u="none" strike="noStrike">
                          <a:effectLst/>
                          <a:latin typeface="Raleway" pitchFamily="2" charset="0"/>
                          <a:cs typeface="Arial" panose="020B0604020202020204" pitchFamily="34" charset="0"/>
                          <a:hlinkClick r:id="rId4"/>
                        </a:rPr>
                      </a:br>
                      <a:r>
                        <a:rPr lang="en-US" sz="800" b="1" u="none" strike="noStrike">
                          <a:effectLst/>
                          <a:latin typeface="Raleway" pitchFamily="2" charset="0"/>
                          <a:cs typeface="Arial" panose="020B0604020202020204" pitchFamily="34" charset="0"/>
                          <a:hlinkClick r:id="rId4"/>
                        </a:rPr>
                        <a:t>602030</a:t>
                      </a:r>
                      <a:endParaRPr lang="en-US" sz="800" b="1" i="0" u="none" strike="noStrike">
                        <a:solidFill>
                          <a:srgbClr val="000000"/>
                        </a:solidFill>
                        <a:effectLst/>
                        <a:latin typeface="Raleway" pitchFamily="2"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u="none" strike="noStrike">
                          <a:effectLst/>
                          <a:latin typeface="Arial" panose="020B0604020202020204" pitchFamily="34" charset="0"/>
                          <a:cs typeface="Arial" panose="020B0604020202020204" pitchFamily="34" charset="0"/>
                        </a:rPr>
                        <a:t>1</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u="none" strike="noStrike">
                          <a:effectLst/>
                          <a:latin typeface="Arial" panose="020B0604020202020204" pitchFamily="34" charset="0"/>
                          <a:cs typeface="Arial" panose="020B0604020202020204" pitchFamily="34" charset="0"/>
                        </a:rPr>
                        <a:t> </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The only UL listed battery I’ve found for this size is from EEMB.  Other manufacturers are much cheaper.</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4327795"/>
                  </a:ext>
                </a:extLst>
              </a:tr>
              <a:tr h="431373">
                <a:tc>
                  <a:txBody>
                    <a:bodyPr/>
                    <a:lstStyle/>
                    <a:p>
                      <a:pPr algn="ctr" fontAlgn="b"/>
                      <a:r>
                        <a:rPr lang="en-US" sz="800" b="1" u="none" strike="noStrike">
                          <a:effectLst/>
                          <a:latin typeface="Raleway" pitchFamily="2" charset="0"/>
                          <a:cs typeface="Arial" panose="020B0604020202020204" pitchFamily="34" charset="0"/>
                          <a:hlinkClick r:id="rId5"/>
                        </a:rPr>
                        <a:t>3.5mm-to-3.5mm</a:t>
                      </a:r>
                      <a:br>
                        <a:rPr lang="en-US" sz="800" b="1" u="none" strike="noStrike">
                          <a:effectLst/>
                          <a:latin typeface="Raleway" pitchFamily="2" charset="0"/>
                          <a:cs typeface="Arial" panose="020B0604020202020204" pitchFamily="34" charset="0"/>
                          <a:hlinkClick r:id="rId5"/>
                        </a:rPr>
                      </a:br>
                      <a:r>
                        <a:rPr lang="en-US" sz="800" b="1" u="none" strike="noStrike">
                          <a:effectLst/>
                          <a:latin typeface="Raleway" pitchFamily="2" charset="0"/>
                          <a:cs typeface="Arial" panose="020B0604020202020204" pitchFamily="34" charset="0"/>
                          <a:hlinkClick r:id="rId5"/>
                        </a:rPr>
                        <a:t>Male-to-Male TRS Plug</a:t>
                      </a:r>
                      <a:endParaRPr lang="en-US" sz="800" b="1" i="0" u="none" strike="noStrike">
                        <a:solidFill>
                          <a:srgbClr val="000000"/>
                        </a:solidFill>
                        <a:effectLst/>
                        <a:latin typeface="Raleway" pitchFamily="2"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u="none" strike="noStrike">
                          <a:effectLst/>
                          <a:latin typeface="Arial" panose="020B0604020202020204" pitchFamily="34" charset="0"/>
                          <a:cs typeface="Arial" panose="020B0604020202020204" pitchFamily="34" charset="0"/>
                        </a:rPr>
                        <a:t>1</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u="none" strike="noStrike">
                          <a:effectLst/>
                          <a:latin typeface="Arial" panose="020B0604020202020204" pitchFamily="34" charset="0"/>
                          <a:cs typeface="Arial" panose="020B0604020202020204" pitchFamily="34" charset="0"/>
                        </a:rPr>
                        <a:t> </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Must be TRS and not TRRS!</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6418831"/>
                  </a:ext>
                </a:extLst>
              </a:tr>
              <a:tr h="445871">
                <a:tc>
                  <a:txBody>
                    <a:bodyPr/>
                    <a:lstStyle/>
                    <a:p>
                      <a:pPr algn="ctr" fontAlgn="b"/>
                      <a:r>
                        <a:rPr lang="en-US" sz="800" b="1" u="none" strike="noStrike" kern="1200">
                          <a:solidFill>
                            <a:schemeClr val="dk1"/>
                          </a:solidFill>
                          <a:effectLst/>
                          <a:latin typeface="Raleway" pitchFamily="2" charset="0"/>
                          <a:ea typeface="+mn-ea"/>
                          <a:cs typeface="Arial" panose="020B0604020202020204" pitchFamily="34" charset="0"/>
                          <a:hlinkClick r:id="rId6"/>
                        </a:rPr>
                        <a:t>3.5mm TRRS</a:t>
                      </a:r>
                      <a:br>
                        <a:rPr lang="en-US" sz="800" b="1" u="none" strike="noStrike" kern="1200">
                          <a:solidFill>
                            <a:schemeClr val="dk1"/>
                          </a:solidFill>
                          <a:effectLst/>
                          <a:latin typeface="Raleway" pitchFamily="2" charset="0"/>
                          <a:ea typeface="+mn-ea"/>
                          <a:cs typeface="Arial" panose="020B0604020202020204" pitchFamily="34" charset="0"/>
                          <a:hlinkClick r:id="rId6"/>
                        </a:rPr>
                      </a:br>
                      <a:r>
                        <a:rPr lang="en-US" sz="800" b="1" u="none" strike="noStrike" kern="1200">
                          <a:solidFill>
                            <a:schemeClr val="dk1"/>
                          </a:solidFill>
                          <a:effectLst/>
                          <a:latin typeface="Raleway" pitchFamily="2" charset="0"/>
                          <a:ea typeface="+mn-ea"/>
                          <a:cs typeface="Arial" panose="020B0604020202020204" pitchFamily="34" charset="0"/>
                          <a:hlinkClick r:id="rId6"/>
                        </a:rPr>
                        <a:t>Jack board</a:t>
                      </a:r>
                      <a:endParaRPr lang="en-US" sz="800" b="1" u="none" strike="noStrike" kern="1200">
                        <a:solidFill>
                          <a:schemeClr val="dk1"/>
                        </a:solidFill>
                        <a:effectLst/>
                        <a:latin typeface="Raleway" pitchFamily="2" charset="0"/>
                        <a:ea typeface="+mn-ea"/>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u="none" strike="noStrike">
                          <a:effectLst/>
                          <a:latin typeface="Arial" panose="020B0604020202020204" pitchFamily="34" charset="0"/>
                          <a:cs typeface="Arial" panose="020B0604020202020204" pitchFamily="34" charset="0"/>
                        </a:rPr>
                        <a:t>1</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u="none" strike="noStrike">
                          <a:effectLst/>
                          <a:latin typeface="Arial" panose="020B0604020202020204" pitchFamily="34" charset="0"/>
                          <a:cs typeface="Arial" panose="020B0604020202020204" pitchFamily="34" charset="0"/>
                        </a:rPr>
                        <a:t> </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Must be TRRS and not TRS!</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6170961"/>
                  </a:ext>
                </a:extLst>
              </a:tr>
              <a:tr h="431373">
                <a:tc>
                  <a:txBody>
                    <a:bodyPr/>
                    <a:lstStyle/>
                    <a:p>
                      <a:pPr algn="ctr" fontAlgn="b"/>
                      <a:r>
                        <a:rPr lang="en-US" sz="800" b="1" u="none" strike="noStrike">
                          <a:effectLst/>
                          <a:latin typeface="Raleway" pitchFamily="2" charset="0"/>
                          <a:cs typeface="Arial" panose="020B0604020202020204" pitchFamily="34" charset="0"/>
                          <a:hlinkClick r:id="rId7"/>
                        </a:rPr>
                        <a:t>1” diameter </a:t>
                      </a:r>
                      <a:r>
                        <a:rPr lang="en-US" sz="800" b="1" u="none" strike="noStrike">
                          <a:effectLst/>
                          <a:latin typeface="Raleway" pitchFamily="2" charset="0"/>
                          <a:cs typeface="Arial" panose="020B0604020202020204" pitchFamily="34" charset="0"/>
                        </a:rPr>
                        <a:t>and </a:t>
                      </a:r>
                      <a:br>
                        <a:rPr lang="en-US" sz="800" b="1" u="none" strike="noStrike">
                          <a:effectLst/>
                          <a:latin typeface="Raleway" pitchFamily="2" charset="0"/>
                          <a:cs typeface="Arial" panose="020B0604020202020204" pitchFamily="34" charset="0"/>
                        </a:rPr>
                      </a:br>
                      <a:r>
                        <a:rPr lang="en-US" sz="800" b="1" u="none" strike="noStrike">
                          <a:effectLst/>
                          <a:latin typeface="Raleway" pitchFamily="2" charset="0"/>
                          <a:cs typeface="Arial" panose="020B0604020202020204" pitchFamily="34" charset="0"/>
                          <a:hlinkClick r:id="rId8"/>
                        </a:rPr>
                        <a:t>0.188” diameter </a:t>
                      </a:r>
                      <a:br>
                        <a:rPr lang="en-US" sz="800" b="1" u="none" strike="noStrike">
                          <a:effectLst/>
                          <a:latin typeface="Raleway" pitchFamily="2" charset="0"/>
                          <a:cs typeface="Arial" panose="020B0604020202020204" pitchFamily="34" charset="0"/>
                        </a:rPr>
                      </a:br>
                      <a:r>
                        <a:rPr lang="en-US" sz="800" b="1" u="none" strike="noStrike">
                          <a:effectLst/>
                          <a:latin typeface="Raleway" pitchFamily="2" charset="0"/>
                          <a:cs typeface="Arial" panose="020B0604020202020204" pitchFamily="34" charset="0"/>
                        </a:rPr>
                        <a:t>Shrink Tubing</a:t>
                      </a:r>
                      <a:endParaRPr lang="en-US" sz="800" b="1" i="0" u="none" strike="noStrike">
                        <a:solidFill>
                          <a:srgbClr val="000000"/>
                        </a:solidFill>
                        <a:effectLst/>
                        <a:latin typeface="Raleway" pitchFamily="2"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u="none" strike="noStrike">
                          <a:effectLst/>
                          <a:latin typeface="Arial" panose="020B0604020202020204" pitchFamily="34" charset="0"/>
                          <a:cs typeface="Arial" panose="020B0604020202020204" pitchFamily="34" charset="0"/>
                        </a:rPr>
                        <a:t>2</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u="none" strike="noStrike">
                          <a:effectLst/>
                          <a:latin typeface="Arial" panose="020B0604020202020204" pitchFamily="34" charset="0"/>
                          <a:cs typeface="Arial" panose="020B0604020202020204" pitchFamily="34" charset="0"/>
                        </a:rPr>
                        <a:t> </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In V2 of the kit there is a 3</a:t>
                      </a:r>
                      <a:r>
                        <a:rPr lang="en-US" sz="800" b="0" i="0" u="none" strike="noStrike" baseline="30000" dirty="0">
                          <a:solidFill>
                            <a:srgbClr val="000000"/>
                          </a:solidFill>
                          <a:effectLst/>
                          <a:latin typeface="Arial" panose="020B0604020202020204" pitchFamily="34" charset="0"/>
                          <a:cs typeface="Arial" panose="020B0604020202020204" pitchFamily="34" charset="0"/>
                        </a:rPr>
                        <a:t>rd</a:t>
                      </a:r>
                      <a:r>
                        <a:rPr lang="en-US" sz="800" b="0" i="0" u="none" strike="noStrike" dirty="0">
                          <a:solidFill>
                            <a:srgbClr val="000000"/>
                          </a:solidFill>
                          <a:effectLst/>
                          <a:latin typeface="Arial" panose="020B0604020202020204" pitchFamily="34" charset="0"/>
                          <a:cs typeface="Arial" panose="020B0604020202020204" pitchFamily="34" charset="0"/>
                        </a:rPr>
                        <a:t> shrink tubing for the leash &amp; 3.5mm TRS</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623750"/>
                  </a:ext>
                </a:extLst>
              </a:tr>
              <a:tr h="310286">
                <a:tc>
                  <a:txBody>
                    <a:bodyPr/>
                    <a:lstStyle/>
                    <a:p>
                      <a:pPr algn="ctr" fontAlgn="b"/>
                      <a:r>
                        <a:rPr lang="en-US" sz="800" b="1" u="none" strike="noStrike">
                          <a:effectLst/>
                          <a:latin typeface="Raleway" pitchFamily="2" charset="0"/>
                          <a:cs typeface="Arial" panose="020B0604020202020204" pitchFamily="34" charset="0"/>
                          <a:hlinkClick r:id="rId9"/>
                        </a:rPr>
                        <a:t>5.1K Ohm</a:t>
                      </a:r>
                      <a:br>
                        <a:rPr lang="en-US" sz="800" b="1" u="none" strike="noStrike">
                          <a:effectLst/>
                          <a:latin typeface="Raleway" pitchFamily="2" charset="0"/>
                          <a:cs typeface="Arial" panose="020B0604020202020204" pitchFamily="34" charset="0"/>
                          <a:hlinkClick r:id="rId9"/>
                        </a:rPr>
                      </a:br>
                      <a:r>
                        <a:rPr lang="en-US" sz="800" b="1" u="none" strike="noStrike">
                          <a:effectLst/>
                          <a:latin typeface="Raleway" pitchFamily="2" charset="0"/>
                          <a:cs typeface="Arial" panose="020B0604020202020204" pitchFamily="34" charset="0"/>
                          <a:hlinkClick r:id="rId9"/>
                        </a:rPr>
                        <a:t>Resistor</a:t>
                      </a:r>
                      <a:endParaRPr lang="en-US" sz="800" b="1" i="0" u="none" strike="noStrike">
                        <a:solidFill>
                          <a:srgbClr val="000000"/>
                        </a:solidFill>
                        <a:effectLst/>
                        <a:latin typeface="Raleway" pitchFamily="2"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u="none" strike="noStrike">
                          <a:effectLst/>
                          <a:latin typeface="Arial" panose="020B0604020202020204" pitchFamily="34" charset="0"/>
                          <a:cs typeface="Arial" panose="020B0604020202020204" pitchFamily="34" charset="0"/>
                        </a:rPr>
                        <a:t>1</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u="none" strike="noStrike">
                          <a:effectLst/>
                          <a:latin typeface="Arial" panose="020B0604020202020204" pitchFamily="34" charset="0"/>
                          <a:cs typeface="Arial" panose="020B0604020202020204" pitchFamily="34" charset="0"/>
                        </a:rPr>
                        <a:t> </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9636456"/>
                  </a:ext>
                </a:extLst>
              </a:tr>
              <a:tr h="310286">
                <a:tc>
                  <a:txBody>
                    <a:bodyPr/>
                    <a:lstStyle/>
                    <a:p>
                      <a:pPr algn="ctr" fontAlgn="b"/>
                      <a:r>
                        <a:rPr lang="en-US" sz="800" b="1" u="none" strike="noStrike">
                          <a:effectLst/>
                          <a:latin typeface="Raleway" pitchFamily="2" charset="0"/>
                          <a:cs typeface="Arial" panose="020B0604020202020204" pitchFamily="34" charset="0"/>
                          <a:hlinkClick r:id="rId10"/>
                        </a:rPr>
                        <a:t>3.6K Ohm</a:t>
                      </a:r>
                      <a:br>
                        <a:rPr lang="en-US" sz="800" b="1" u="none" strike="noStrike">
                          <a:effectLst/>
                          <a:latin typeface="Raleway" pitchFamily="2" charset="0"/>
                          <a:cs typeface="Arial" panose="020B0604020202020204" pitchFamily="34" charset="0"/>
                          <a:hlinkClick r:id="rId10"/>
                        </a:rPr>
                      </a:br>
                      <a:r>
                        <a:rPr lang="en-US" sz="800" b="1" u="none" strike="noStrike">
                          <a:effectLst/>
                          <a:latin typeface="Raleway" pitchFamily="2" charset="0"/>
                          <a:cs typeface="Arial" panose="020B0604020202020204" pitchFamily="34" charset="0"/>
                          <a:hlinkClick r:id="rId10"/>
                        </a:rPr>
                        <a:t>Resistor</a:t>
                      </a:r>
                      <a:endParaRPr lang="en-US" sz="800" b="1" i="0" u="none" strike="noStrike">
                        <a:solidFill>
                          <a:srgbClr val="000000"/>
                        </a:solidFill>
                        <a:effectLst/>
                        <a:latin typeface="Raleway" pitchFamily="2"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u="none" strike="noStrike">
                          <a:effectLst/>
                          <a:latin typeface="Arial" panose="020B0604020202020204" pitchFamily="34" charset="0"/>
                          <a:cs typeface="Arial" panose="020B0604020202020204" pitchFamily="34" charset="0"/>
                        </a:rPr>
                        <a:t>1</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u="none" strike="noStrike">
                          <a:effectLst/>
                          <a:latin typeface="Arial" panose="020B0604020202020204" pitchFamily="34" charset="0"/>
                          <a:cs typeface="Arial" panose="020B0604020202020204" pitchFamily="34" charset="0"/>
                        </a:rPr>
                        <a:t> </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9659980"/>
                  </a:ext>
                </a:extLst>
              </a:tr>
              <a:tr h="310286">
                <a:tc>
                  <a:txBody>
                    <a:bodyPr/>
                    <a:lstStyle/>
                    <a:p>
                      <a:pPr algn="ctr" fontAlgn="b"/>
                      <a:r>
                        <a:rPr lang="en-US" sz="800" b="1" u="none" strike="noStrike">
                          <a:effectLst/>
                          <a:latin typeface="Raleway" pitchFamily="2" charset="0"/>
                          <a:cs typeface="Arial" panose="020B0604020202020204" pitchFamily="34" charset="0"/>
                          <a:hlinkClick r:id="rId11"/>
                        </a:rPr>
                        <a:t>120K Ohm</a:t>
                      </a:r>
                      <a:br>
                        <a:rPr lang="en-US" sz="800" b="1" u="none" strike="noStrike">
                          <a:effectLst/>
                          <a:latin typeface="Raleway" pitchFamily="2" charset="0"/>
                          <a:cs typeface="Arial" panose="020B0604020202020204" pitchFamily="34" charset="0"/>
                          <a:hlinkClick r:id="rId11"/>
                        </a:rPr>
                      </a:br>
                      <a:r>
                        <a:rPr lang="en-US" sz="800" b="1" u="none" strike="noStrike">
                          <a:effectLst/>
                          <a:latin typeface="Raleway" pitchFamily="2" charset="0"/>
                          <a:cs typeface="Arial" panose="020B0604020202020204" pitchFamily="34" charset="0"/>
                          <a:hlinkClick r:id="rId11"/>
                        </a:rPr>
                        <a:t>Resistors</a:t>
                      </a:r>
                      <a:endParaRPr lang="en-US" sz="800" b="1" i="0" u="none" strike="noStrike">
                        <a:solidFill>
                          <a:srgbClr val="000000"/>
                        </a:solidFill>
                        <a:effectLst/>
                        <a:latin typeface="Raleway" pitchFamily="2"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u="none" strike="noStrike">
                          <a:effectLst/>
                          <a:latin typeface="Arial" panose="020B0604020202020204" pitchFamily="34" charset="0"/>
                          <a:cs typeface="Arial" panose="020B0604020202020204" pitchFamily="34" charset="0"/>
                        </a:rPr>
                        <a:t>2</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u="none" strike="noStrike">
                          <a:effectLst/>
                          <a:latin typeface="Arial" panose="020B0604020202020204" pitchFamily="34" charset="0"/>
                          <a:cs typeface="Arial" panose="020B0604020202020204" pitchFamily="34" charset="0"/>
                        </a:rPr>
                        <a:t> </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Must be 1% tolerance or better.</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5223470"/>
                  </a:ext>
                </a:extLst>
              </a:tr>
              <a:tr h="466097">
                <a:tc>
                  <a:txBody>
                    <a:bodyPr/>
                    <a:lstStyle/>
                    <a:p>
                      <a:pPr algn="ctr" fontAlgn="b"/>
                      <a:r>
                        <a:rPr lang="en-US" sz="800" b="1" i="0" u="none" strike="noStrike">
                          <a:solidFill>
                            <a:srgbClr val="000000"/>
                          </a:solidFill>
                          <a:effectLst/>
                          <a:latin typeface="Raleway" pitchFamily="2" charset="0"/>
                          <a:cs typeface="Arial" panose="020B0604020202020204" pitchFamily="34" charset="0"/>
                          <a:hlinkClick r:id="rId12"/>
                        </a:rPr>
                        <a:t>1 Red </a:t>
                      </a:r>
                      <a:r>
                        <a:rPr lang="en-US" sz="800" b="1" i="0" u="none" strike="noStrike">
                          <a:solidFill>
                            <a:srgbClr val="000000"/>
                          </a:solidFill>
                          <a:effectLst/>
                          <a:latin typeface="Raleway" pitchFamily="2" charset="0"/>
                          <a:cs typeface="Arial" panose="020B0604020202020204" pitchFamily="34" charset="0"/>
                        </a:rPr>
                        <a:t>and </a:t>
                      </a:r>
                      <a:r>
                        <a:rPr lang="en-US" sz="800" b="1" i="0" u="none" strike="noStrike">
                          <a:solidFill>
                            <a:srgbClr val="000000"/>
                          </a:solidFill>
                          <a:effectLst/>
                          <a:latin typeface="Raleway" pitchFamily="2" charset="0"/>
                          <a:cs typeface="Arial" panose="020B0604020202020204" pitchFamily="34" charset="0"/>
                          <a:hlinkClick r:id="rId13"/>
                        </a:rPr>
                        <a:t>1 Blue</a:t>
                      </a:r>
                      <a:br>
                        <a:rPr lang="en-US" sz="800" b="1" i="0" u="none" strike="noStrike">
                          <a:solidFill>
                            <a:srgbClr val="000000"/>
                          </a:solidFill>
                          <a:effectLst/>
                          <a:latin typeface="Raleway" pitchFamily="2" charset="0"/>
                          <a:cs typeface="Arial" panose="020B0604020202020204" pitchFamily="34" charset="0"/>
                        </a:rPr>
                      </a:br>
                      <a:r>
                        <a:rPr lang="en-US" sz="800" b="1" i="0" u="none" strike="noStrike">
                          <a:solidFill>
                            <a:srgbClr val="000000"/>
                          </a:solidFill>
                          <a:effectLst/>
                          <a:latin typeface="Raleway" pitchFamily="2" charset="0"/>
                          <a:cs typeface="Arial" panose="020B0604020202020204" pitchFamily="34" charset="0"/>
                        </a:rPr>
                        <a:t>LEDs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i="0" u="none" strike="noStrike">
                          <a:solidFill>
                            <a:srgbClr val="000000"/>
                          </a:solidFill>
                          <a:effectLst/>
                          <a:latin typeface="Arial" panose="020B0604020202020204" pitchFamily="34" charset="0"/>
                          <a:cs typeface="Arial" panose="020B0604020202020204" pitchFamily="34" charset="0"/>
                        </a:rPr>
                        <a:t>2</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Special 20mA LEDs don’t need resistor, and have insulated leads. </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0523166"/>
                  </a:ext>
                </a:extLst>
              </a:tr>
              <a:tr h="43137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1" i="0" u="none" strike="noStrike">
                          <a:solidFill>
                            <a:srgbClr val="000000"/>
                          </a:solidFill>
                          <a:effectLst/>
                          <a:latin typeface="Raleway" pitchFamily="2" charset="0"/>
                          <a:cs typeface="Arial" panose="020B0604020202020204" pitchFamily="34" charset="0"/>
                          <a:hlinkClick r:id="rId14"/>
                        </a:rPr>
                        <a:t>1 Red, 1 Black,</a:t>
                      </a:r>
                      <a:br>
                        <a:rPr lang="en-US" sz="800" b="1" i="0" u="none" strike="noStrike">
                          <a:solidFill>
                            <a:srgbClr val="000000"/>
                          </a:solidFill>
                          <a:effectLst/>
                          <a:latin typeface="Raleway" pitchFamily="2" charset="0"/>
                          <a:cs typeface="Arial" panose="020B0604020202020204" pitchFamily="34" charset="0"/>
                          <a:hlinkClick r:id="rId14"/>
                        </a:rPr>
                      </a:br>
                      <a:r>
                        <a:rPr lang="en-US" sz="800" b="1" i="0" u="none" strike="noStrike">
                          <a:solidFill>
                            <a:srgbClr val="000000"/>
                          </a:solidFill>
                          <a:effectLst/>
                          <a:latin typeface="Raleway" pitchFamily="2" charset="0"/>
                          <a:cs typeface="Arial" panose="020B0604020202020204" pitchFamily="34" charset="0"/>
                          <a:hlinkClick r:id="rId14"/>
                        </a:rPr>
                        <a:t>1 Green</a:t>
                      </a:r>
                      <a:br>
                        <a:rPr lang="en-US" sz="800" b="1" i="0" u="none" strike="noStrike">
                          <a:solidFill>
                            <a:srgbClr val="000000"/>
                          </a:solidFill>
                          <a:effectLst/>
                          <a:latin typeface="Raleway" pitchFamily="2" charset="0"/>
                          <a:cs typeface="Arial" panose="020B0604020202020204" pitchFamily="34" charset="0"/>
                          <a:hlinkClick r:id="rId14"/>
                        </a:rPr>
                      </a:br>
                      <a:r>
                        <a:rPr lang="en-US" sz="800" b="1" i="0" u="none" strike="noStrike">
                          <a:solidFill>
                            <a:srgbClr val="000000"/>
                          </a:solidFill>
                          <a:effectLst/>
                          <a:latin typeface="Raleway" pitchFamily="2" charset="0"/>
                          <a:cs typeface="Arial" panose="020B0604020202020204" pitchFamily="34" charset="0"/>
                          <a:hlinkClick r:id="rId14"/>
                        </a:rPr>
                        <a:t>wires (28 AWG)</a:t>
                      </a:r>
                      <a:endParaRPr lang="en-US" sz="800" b="1" i="0" u="none" strike="noStrike">
                        <a:solidFill>
                          <a:srgbClr val="000000"/>
                        </a:solidFill>
                        <a:effectLst/>
                        <a:latin typeface="Raleway" pitchFamily="2"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i="0" u="none" strike="noStrike">
                          <a:solidFill>
                            <a:srgbClr val="000000"/>
                          </a:solidFill>
                          <a:effectLst/>
                          <a:latin typeface="Arial" panose="020B0604020202020204" pitchFamily="34" charset="0"/>
                          <a:cs typeface="Arial" panose="020B0604020202020204" pitchFamily="34" charset="0"/>
                        </a:rPr>
                        <a:t>3</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820062"/>
                  </a:ext>
                </a:extLst>
              </a:tr>
              <a:tr h="317166">
                <a:tc>
                  <a:txBody>
                    <a:bodyPr/>
                    <a:lstStyle/>
                    <a:p>
                      <a:pPr algn="ctr" fontAlgn="b"/>
                      <a:r>
                        <a:rPr lang="en-US" sz="800" b="1" i="0" u="none" strike="noStrike">
                          <a:solidFill>
                            <a:srgbClr val="000000"/>
                          </a:solidFill>
                          <a:effectLst/>
                          <a:latin typeface="Raleway" pitchFamily="2" charset="0"/>
                          <a:cs typeface="Arial" panose="020B0604020202020204" pitchFamily="34" charset="0"/>
                          <a:hlinkClick r:id="rId15"/>
                        </a:rPr>
                        <a:t>1.18mm braided</a:t>
                      </a:r>
                      <a:br>
                        <a:rPr lang="en-US" sz="800" b="1" i="0" u="none" strike="noStrike">
                          <a:solidFill>
                            <a:srgbClr val="000000"/>
                          </a:solidFill>
                          <a:effectLst/>
                          <a:latin typeface="Raleway" pitchFamily="2" charset="0"/>
                          <a:cs typeface="Arial" panose="020B0604020202020204" pitchFamily="34" charset="0"/>
                          <a:hlinkClick r:id="rId15"/>
                        </a:rPr>
                      </a:br>
                      <a:r>
                        <a:rPr lang="en-US" sz="800" b="1" i="0" u="none" strike="noStrike">
                          <a:solidFill>
                            <a:srgbClr val="000000"/>
                          </a:solidFill>
                          <a:effectLst/>
                          <a:latin typeface="Raleway" pitchFamily="2" charset="0"/>
                          <a:cs typeface="Arial" panose="020B0604020202020204" pitchFamily="34" charset="0"/>
                          <a:hlinkClick r:id="rId15"/>
                        </a:rPr>
                        <a:t>reflective cord</a:t>
                      </a:r>
                      <a:endParaRPr lang="en-US" sz="800" b="1" i="0" u="none" strike="noStrike">
                        <a:solidFill>
                          <a:srgbClr val="000000"/>
                        </a:solidFill>
                        <a:effectLst/>
                        <a:latin typeface="Raleway" pitchFamily="2"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i="0" u="none" strike="noStrike">
                          <a:solidFill>
                            <a:srgbClr val="000000"/>
                          </a:solidFill>
                          <a:effectLst/>
                          <a:latin typeface="Arial" panose="020B0604020202020204" pitchFamily="34" charset="0"/>
                          <a:cs typeface="Arial" panose="020B0604020202020204" pitchFamily="34" charset="0"/>
                        </a:rPr>
                        <a:t>6 inch</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Tether for the</a:t>
                      </a:r>
                      <a:br>
                        <a:rPr lang="en-US" sz="800" b="0" i="0" u="none" strike="noStrike" dirty="0">
                          <a:solidFill>
                            <a:srgbClr val="000000"/>
                          </a:solidFill>
                          <a:effectLst/>
                          <a:latin typeface="Arial" panose="020B0604020202020204" pitchFamily="34" charset="0"/>
                          <a:cs typeface="Arial" panose="020B0604020202020204" pitchFamily="34" charset="0"/>
                        </a:rPr>
                      </a:br>
                      <a:r>
                        <a:rPr lang="en-US" sz="800" b="0" i="0" u="none" strike="noStrike" dirty="0">
                          <a:solidFill>
                            <a:srgbClr val="000000"/>
                          </a:solidFill>
                          <a:effectLst/>
                          <a:latin typeface="Arial" panose="020B0604020202020204" pitchFamily="34" charset="0"/>
                          <a:cs typeface="Arial" panose="020B0604020202020204" pitchFamily="34" charset="0"/>
                        </a:rPr>
                        <a:t>TRS-to-TRS</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67486"/>
                  </a:ext>
                </a:extLst>
              </a:tr>
              <a:tr h="317166">
                <a:tc>
                  <a:txBody>
                    <a:bodyPr/>
                    <a:lstStyle/>
                    <a:p>
                      <a:pPr algn="ctr" fontAlgn="b"/>
                      <a:r>
                        <a:rPr lang="en-US" sz="800" b="1" i="0" u="none" strike="noStrike">
                          <a:solidFill>
                            <a:srgbClr val="000000"/>
                          </a:solidFill>
                          <a:effectLst/>
                          <a:latin typeface="Raleway" pitchFamily="2" charset="0"/>
                          <a:cs typeface="Arial" panose="020B0604020202020204" pitchFamily="34" charset="0"/>
                        </a:rPr>
                        <a:t>Rubbermaid Mat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i="0" u="none" strike="noStrike">
                          <a:solidFill>
                            <a:srgbClr val="000000"/>
                          </a:solidFill>
                          <a:effectLst/>
                          <a:latin typeface="Arial" panose="020B0604020202020204" pitchFamily="34" charset="0"/>
                          <a:cs typeface="Arial" panose="020B0604020202020204" pitchFamily="34" charset="0"/>
                        </a:rPr>
                        <a:t>3cmx2cm</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The stuff you line kitchen drawers with.</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8783722"/>
                  </a:ext>
                </a:extLst>
              </a:tr>
              <a:tr h="317166">
                <a:tc>
                  <a:txBody>
                    <a:bodyPr/>
                    <a:lstStyle/>
                    <a:p>
                      <a:pPr algn="ctr" fontAlgn="b"/>
                      <a:r>
                        <a:rPr lang="en-US" sz="800" b="1" i="0" u="none" strike="noStrike" dirty="0">
                          <a:solidFill>
                            <a:srgbClr val="000000"/>
                          </a:solidFill>
                          <a:effectLst/>
                          <a:latin typeface="Raleway" pitchFamily="2" charset="0"/>
                          <a:cs typeface="Arial" panose="020B0604020202020204" pitchFamily="34" charset="0"/>
                        </a:rPr>
                        <a:t>UN3481 Shipping Label</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i="0" u="none" strike="noStrike" dirty="0">
                          <a:solidFill>
                            <a:srgbClr val="000000"/>
                          </a:solidFill>
                          <a:effectLst/>
                          <a:latin typeface="Arial" panose="020B0604020202020204" pitchFamily="34" charset="0"/>
                          <a:cs typeface="Arial" panose="020B0604020202020204" pitchFamily="34"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Due to LiPo battery</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3412365"/>
                  </a:ext>
                </a:extLst>
              </a:tr>
              <a:tr h="317166">
                <a:tc>
                  <a:txBody>
                    <a:bodyPr/>
                    <a:lstStyle/>
                    <a:p>
                      <a:pPr algn="ctr" fontAlgn="b"/>
                      <a:r>
                        <a:rPr lang="en-US" sz="800" b="1" i="0" u="none" strike="noStrike" dirty="0">
                          <a:solidFill>
                            <a:srgbClr val="000000"/>
                          </a:solidFill>
                          <a:effectLst/>
                          <a:latin typeface="Raleway" pitchFamily="2" charset="0"/>
                          <a:cs typeface="Arial" panose="020B0604020202020204" pitchFamily="34" charset="0"/>
                        </a:rPr>
                        <a:t>9x6x2” Box</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b="1" i="0" u="none" strike="noStrike" dirty="0">
                          <a:solidFill>
                            <a:srgbClr val="000000"/>
                          </a:solidFill>
                          <a:effectLst/>
                          <a:latin typeface="Arial" panose="020B0604020202020204" pitchFamily="34" charset="0"/>
                          <a:cs typeface="Arial" panose="020B0604020202020204" pitchFamily="34"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Arial" panose="020B0604020202020204" pitchFamily="34" charset="0"/>
                          <a:cs typeface="Arial" panose="020B0604020202020204" pitchFamily="34" charset="0"/>
                        </a:rPr>
                        <a:t>Meets USPS LiPo requirements</a:t>
                      </a: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7286408"/>
                  </a:ext>
                </a:extLst>
              </a:tr>
            </a:tbl>
          </a:graphicData>
        </a:graphic>
      </p:graphicFrame>
      <p:pic>
        <p:nvPicPr>
          <p:cNvPr id="8" name="Picture 7">
            <a:extLst>
              <a:ext uri="{FF2B5EF4-FFF2-40B4-BE49-F238E27FC236}">
                <a16:creationId xmlns:a16="http://schemas.microsoft.com/office/drawing/2014/main" id="{F6931423-524A-06DC-221C-F07286C41217}"/>
              </a:ext>
            </a:extLst>
          </p:cNvPr>
          <p:cNvPicPr>
            <a:picLocks noChangeAspect="1"/>
          </p:cNvPicPr>
          <p:nvPr/>
        </p:nvPicPr>
        <p:blipFill>
          <a:blip r:embed="rId16"/>
          <a:stretch>
            <a:fillRect/>
          </a:stretch>
        </p:blipFill>
        <p:spPr>
          <a:xfrm>
            <a:off x="6974784" y="589096"/>
            <a:ext cx="410369" cy="518119"/>
          </a:xfrm>
          <a:prstGeom prst="rect">
            <a:avLst/>
          </a:prstGeom>
        </p:spPr>
      </p:pic>
      <p:pic>
        <p:nvPicPr>
          <p:cNvPr id="10" name="Picture 9">
            <a:extLst>
              <a:ext uri="{FF2B5EF4-FFF2-40B4-BE49-F238E27FC236}">
                <a16:creationId xmlns:a16="http://schemas.microsoft.com/office/drawing/2014/main" id="{F10D4B84-A693-64D4-7E5C-3BC19C9ECEEB}"/>
              </a:ext>
            </a:extLst>
          </p:cNvPr>
          <p:cNvPicPr>
            <a:picLocks noChangeAspect="1"/>
          </p:cNvPicPr>
          <p:nvPr/>
        </p:nvPicPr>
        <p:blipFill>
          <a:blip r:embed="rId17"/>
          <a:stretch>
            <a:fillRect/>
          </a:stretch>
        </p:blipFill>
        <p:spPr>
          <a:xfrm>
            <a:off x="6610004" y="4110509"/>
            <a:ext cx="381117" cy="370791"/>
          </a:xfrm>
          <a:prstGeom prst="rect">
            <a:avLst/>
          </a:prstGeom>
        </p:spPr>
      </p:pic>
      <p:pic>
        <p:nvPicPr>
          <p:cNvPr id="12" name="Picture 11">
            <a:extLst>
              <a:ext uri="{FF2B5EF4-FFF2-40B4-BE49-F238E27FC236}">
                <a16:creationId xmlns:a16="http://schemas.microsoft.com/office/drawing/2014/main" id="{B6246EC0-A6DD-DBEC-DEF0-FA95179A0B45}"/>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6935268" y="1150840"/>
            <a:ext cx="516099" cy="471527"/>
          </a:xfrm>
          <a:prstGeom prst="rect">
            <a:avLst/>
          </a:prstGeom>
        </p:spPr>
      </p:pic>
      <p:pic>
        <p:nvPicPr>
          <p:cNvPr id="14" name="Picture 13">
            <a:extLst>
              <a:ext uri="{FF2B5EF4-FFF2-40B4-BE49-F238E27FC236}">
                <a16:creationId xmlns:a16="http://schemas.microsoft.com/office/drawing/2014/main" id="{E12D098D-5E8D-4963-0411-65D7F3D78B3F}"/>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6928657" y="2225833"/>
            <a:ext cx="484232" cy="406586"/>
          </a:xfrm>
          <a:prstGeom prst="rect">
            <a:avLst/>
          </a:prstGeom>
        </p:spPr>
      </p:pic>
      <p:pic>
        <p:nvPicPr>
          <p:cNvPr id="15" name="Picture 14">
            <a:extLst>
              <a:ext uri="{FF2B5EF4-FFF2-40B4-BE49-F238E27FC236}">
                <a16:creationId xmlns:a16="http://schemas.microsoft.com/office/drawing/2014/main" id="{E54A2087-CA23-E013-CEB9-4D047ADAE982}"/>
              </a:ext>
            </a:extLst>
          </p:cNvPr>
          <p:cNvPicPr>
            <a:picLocks noChangeAspect="1"/>
          </p:cNvPicPr>
          <p:nvPr/>
        </p:nvPicPr>
        <p:blipFill rotWithShape="1">
          <a:blip r:embed="rId20">
            <a:clrChange>
              <a:clrFrom>
                <a:srgbClr val="FFFFFF"/>
              </a:clrFrom>
              <a:clrTo>
                <a:srgbClr val="FFFFFF">
                  <a:alpha val="0"/>
                </a:srgbClr>
              </a:clrTo>
            </a:clrChange>
          </a:blip>
          <a:srcRect l="18029" t="-9928" b="-12681"/>
          <a:stretch/>
        </p:blipFill>
        <p:spPr>
          <a:xfrm rot="5400000">
            <a:off x="6932807" y="3133594"/>
            <a:ext cx="273402" cy="990599"/>
          </a:xfrm>
          <a:prstGeom prst="rect">
            <a:avLst/>
          </a:prstGeom>
        </p:spPr>
      </p:pic>
      <p:pic>
        <p:nvPicPr>
          <p:cNvPr id="16" name="Picture 15">
            <a:extLst>
              <a:ext uri="{FF2B5EF4-FFF2-40B4-BE49-F238E27FC236}">
                <a16:creationId xmlns:a16="http://schemas.microsoft.com/office/drawing/2014/main" id="{6316BE48-FF27-AED1-E713-30E6E5CD8F40}"/>
              </a:ext>
            </a:extLst>
          </p:cNvPr>
          <p:cNvPicPr>
            <a:picLocks noChangeAspect="1"/>
          </p:cNvPicPr>
          <p:nvPr/>
        </p:nvPicPr>
        <p:blipFill rotWithShape="1">
          <a:blip r:embed="rId21">
            <a:clrChange>
              <a:clrFrom>
                <a:srgbClr val="FFFFFF"/>
              </a:clrFrom>
              <a:clrTo>
                <a:srgbClr val="FFFFFF">
                  <a:alpha val="0"/>
                </a:srgbClr>
              </a:clrTo>
            </a:clrChange>
          </a:blip>
          <a:srcRect l="18507" t="-875" r="2" b="-19121"/>
          <a:stretch/>
        </p:blipFill>
        <p:spPr>
          <a:xfrm rot="5400000">
            <a:off x="6921300" y="2806514"/>
            <a:ext cx="273403" cy="990598"/>
          </a:xfrm>
          <a:prstGeom prst="rect">
            <a:avLst/>
          </a:prstGeom>
        </p:spPr>
      </p:pic>
      <p:pic>
        <p:nvPicPr>
          <p:cNvPr id="19" name="Picture 18">
            <a:extLst>
              <a:ext uri="{FF2B5EF4-FFF2-40B4-BE49-F238E27FC236}">
                <a16:creationId xmlns:a16="http://schemas.microsoft.com/office/drawing/2014/main" id="{1DF513C6-4304-837F-7F41-753C3447455B}"/>
              </a:ext>
            </a:extLst>
          </p:cNvPr>
          <p:cNvPicPr>
            <a:picLocks noChangeAspect="1"/>
          </p:cNvPicPr>
          <p:nvPr/>
        </p:nvPicPr>
        <p:blipFill>
          <a:blip r:embed="rId22"/>
          <a:stretch>
            <a:fillRect/>
          </a:stretch>
        </p:blipFill>
        <p:spPr>
          <a:xfrm rot="16200000">
            <a:off x="6732986" y="2651548"/>
            <a:ext cx="235664" cy="497759"/>
          </a:xfrm>
          <a:prstGeom prst="rect">
            <a:avLst/>
          </a:prstGeom>
        </p:spPr>
      </p:pic>
      <p:pic>
        <p:nvPicPr>
          <p:cNvPr id="20" name="Picture 19">
            <a:extLst>
              <a:ext uri="{FF2B5EF4-FFF2-40B4-BE49-F238E27FC236}">
                <a16:creationId xmlns:a16="http://schemas.microsoft.com/office/drawing/2014/main" id="{C848813B-8BAE-5BE2-1BB3-811B81D11A53}"/>
              </a:ext>
            </a:extLst>
          </p:cNvPr>
          <p:cNvPicPr>
            <a:picLocks noChangeAspect="1"/>
          </p:cNvPicPr>
          <p:nvPr/>
        </p:nvPicPr>
        <p:blipFill>
          <a:blip r:embed="rId23">
            <a:clrChange>
              <a:clrFrom>
                <a:srgbClr val="FFFFFF"/>
              </a:clrFrom>
              <a:clrTo>
                <a:srgbClr val="FFFFFF">
                  <a:alpha val="0"/>
                </a:srgbClr>
              </a:clrTo>
            </a:clrChange>
          </a:blip>
          <a:stretch>
            <a:fillRect/>
          </a:stretch>
        </p:blipFill>
        <p:spPr>
          <a:xfrm rot="4500000">
            <a:off x="7103360" y="1625960"/>
            <a:ext cx="163242" cy="719357"/>
          </a:xfrm>
          <a:prstGeom prst="rect">
            <a:avLst/>
          </a:prstGeom>
        </p:spPr>
      </p:pic>
      <p:pic>
        <p:nvPicPr>
          <p:cNvPr id="21" name="Picture 20" descr="A close-up of a resistor&#10;&#10;Description automatically generated">
            <a:extLst>
              <a:ext uri="{FF2B5EF4-FFF2-40B4-BE49-F238E27FC236}">
                <a16:creationId xmlns:a16="http://schemas.microsoft.com/office/drawing/2014/main" id="{CB9A13B8-C5B5-0157-DC69-A10CD8EF7B1F}"/>
              </a:ext>
            </a:extLst>
          </p:cNvPr>
          <p:cNvPicPr>
            <a:picLocks noChangeAspect="1"/>
          </p:cNvPicPr>
          <p:nvPr/>
        </p:nvPicPr>
        <p:blipFill rotWithShape="1">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l="40420" t="40784" r="40145" b="39233"/>
          <a:stretch/>
        </p:blipFill>
        <p:spPr>
          <a:xfrm rot="13500000">
            <a:off x="6756555" y="3575650"/>
            <a:ext cx="602892" cy="619876"/>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BF4EB985-0119-573A-0089-DEB72FCD806A}"/>
              </a:ext>
            </a:extLst>
          </p:cNvPr>
          <p:cNvPicPr>
            <a:picLocks noChangeAspect="1"/>
          </p:cNvPicPr>
          <p:nvPr/>
        </p:nvPicPr>
        <p:blipFill>
          <a:blip r:embed="rId17"/>
          <a:stretch>
            <a:fillRect/>
          </a:stretch>
        </p:blipFill>
        <p:spPr>
          <a:xfrm>
            <a:off x="7175576" y="4103190"/>
            <a:ext cx="381117" cy="370791"/>
          </a:xfrm>
          <a:prstGeom prst="rect">
            <a:avLst/>
          </a:prstGeom>
        </p:spPr>
      </p:pic>
      <p:pic>
        <p:nvPicPr>
          <p:cNvPr id="24" name="Picture 23">
            <a:extLst>
              <a:ext uri="{FF2B5EF4-FFF2-40B4-BE49-F238E27FC236}">
                <a16:creationId xmlns:a16="http://schemas.microsoft.com/office/drawing/2014/main" id="{79704CF5-F815-4D0F-A55B-23CE52388C21}"/>
              </a:ext>
            </a:extLst>
          </p:cNvPr>
          <p:cNvPicPr>
            <a:picLocks noChangeAspect="1"/>
          </p:cNvPicPr>
          <p:nvPr/>
        </p:nvPicPr>
        <p:blipFill rotWithShape="1">
          <a:blip r:embed="rId25">
            <a:clrChange>
              <a:clrFrom>
                <a:srgbClr val="FFFFFF"/>
              </a:clrFrom>
              <a:clrTo>
                <a:srgbClr val="FFFFFF">
                  <a:alpha val="0"/>
                </a:srgbClr>
              </a:clrTo>
            </a:clrChange>
          </a:blip>
          <a:srcRect l="30966"/>
          <a:stretch/>
        </p:blipFill>
        <p:spPr>
          <a:xfrm rot="16200000">
            <a:off x="6889048" y="4438386"/>
            <a:ext cx="394743" cy="544260"/>
          </a:xfrm>
          <a:prstGeom prst="rect">
            <a:avLst/>
          </a:prstGeom>
        </p:spPr>
      </p:pic>
      <p:pic>
        <p:nvPicPr>
          <p:cNvPr id="28" name="Picture 27">
            <a:extLst>
              <a:ext uri="{FF2B5EF4-FFF2-40B4-BE49-F238E27FC236}">
                <a16:creationId xmlns:a16="http://schemas.microsoft.com/office/drawing/2014/main" id="{BE472C32-DA7F-6B9B-BEC9-19A59F34EFC6}"/>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6979702" y="5001359"/>
            <a:ext cx="293057" cy="231314"/>
          </a:xfrm>
          <a:prstGeom prst="rect">
            <a:avLst/>
          </a:prstGeom>
        </p:spPr>
      </p:pic>
      <p:pic>
        <p:nvPicPr>
          <p:cNvPr id="29" name="Picture 28">
            <a:extLst>
              <a:ext uri="{FF2B5EF4-FFF2-40B4-BE49-F238E27FC236}">
                <a16:creationId xmlns:a16="http://schemas.microsoft.com/office/drawing/2014/main" id="{FDB46641-F205-F45C-D68D-D1D7C010CE66}"/>
              </a:ext>
            </a:extLst>
          </p:cNvPr>
          <p:cNvPicPr>
            <a:picLocks noChangeAspect="1"/>
          </p:cNvPicPr>
          <p:nvPr/>
        </p:nvPicPr>
        <p:blipFill>
          <a:blip r:embed="rId22"/>
          <a:stretch>
            <a:fillRect/>
          </a:stretch>
        </p:blipFill>
        <p:spPr>
          <a:xfrm rot="16200000">
            <a:off x="7290109" y="2646920"/>
            <a:ext cx="229261" cy="484232"/>
          </a:xfrm>
          <a:prstGeom prst="rect">
            <a:avLst/>
          </a:prstGeom>
        </p:spPr>
      </p:pic>
      <p:sp>
        <p:nvSpPr>
          <p:cNvPr id="33" name="Rectangle 32">
            <a:extLst>
              <a:ext uri="{FF2B5EF4-FFF2-40B4-BE49-F238E27FC236}">
                <a16:creationId xmlns:a16="http://schemas.microsoft.com/office/drawing/2014/main" id="{5B85CA44-E899-92A4-AF64-CFBB78C09572}"/>
              </a:ext>
            </a:extLst>
          </p:cNvPr>
          <p:cNvSpPr/>
          <p:nvPr/>
        </p:nvSpPr>
        <p:spPr>
          <a:xfrm>
            <a:off x="1313868" y="7606"/>
            <a:ext cx="3007839" cy="962075"/>
          </a:xfrm>
          <a:prstGeom prst="rect">
            <a:avLst/>
          </a:prstGeom>
          <a:solidFill>
            <a:srgbClr val="222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A7A7A7"/>
                </a:solidFill>
                <a:latin typeface="Raleway ExtraBold" panose="020F0502020204030204" pitchFamily="2" charset="0"/>
                <a:ea typeface="PMingLiU-ExtB" panose="02020500000000000000" pitchFamily="18" charset="-120"/>
                <a:cs typeface="Vrinda" panose="020B0502040204020203" pitchFamily="34" charset="0"/>
              </a:rPr>
              <a:t>SOTACAT</a:t>
            </a:r>
          </a:p>
        </p:txBody>
      </p:sp>
      <p:pic>
        <p:nvPicPr>
          <p:cNvPr id="39" name="Picture 38" descr="A couple of people hiking on a mountain&#10;&#10;Description automatically generated">
            <a:extLst>
              <a:ext uri="{FF2B5EF4-FFF2-40B4-BE49-F238E27FC236}">
                <a16:creationId xmlns:a16="http://schemas.microsoft.com/office/drawing/2014/main" id="{882C3C8D-A962-A2F3-E3DD-D7F3474E64A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7606"/>
            <a:ext cx="1313868" cy="1262156"/>
          </a:xfrm>
          <a:prstGeom prst="rect">
            <a:avLst/>
          </a:prstGeom>
        </p:spPr>
      </p:pic>
      <p:pic>
        <p:nvPicPr>
          <p:cNvPr id="43" name="Picture 42" descr="A silhouette of a person on a mountain&#10;&#10;Description automatically generated">
            <a:extLst>
              <a:ext uri="{FF2B5EF4-FFF2-40B4-BE49-F238E27FC236}">
                <a16:creationId xmlns:a16="http://schemas.microsoft.com/office/drawing/2014/main" id="{2DAAF2C8-35DE-4811-19E1-4287375C630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452292" y="6373804"/>
            <a:ext cx="691709" cy="484196"/>
          </a:xfrm>
          <a:prstGeom prst="rect">
            <a:avLst/>
          </a:prstGeom>
        </p:spPr>
      </p:pic>
      <p:sp>
        <p:nvSpPr>
          <p:cNvPr id="45" name="TextBox 44">
            <a:extLst>
              <a:ext uri="{FF2B5EF4-FFF2-40B4-BE49-F238E27FC236}">
                <a16:creationId xmlns:a16="http://schemas.microsoft.com/office/drawing/2014/main" id="{82C5F8B4-E53B-2E45-47AE-90001B4F4ABF}"/>
              </a:ext>
            </a:extLst>
          </p:cNvPr>
          <p:cNvSpPr txBox="1"/>
          <p:nvPr/>
        </p:nvSpPr>
        <p:spPr>
          <a:xfrm>
            <a:off x="1313868" y="969680"/>
            <a:ext cx="3007839" cy="300082"/>
          </a:xfrm>
          <a:prstGeom prst="rect">
            <a:avLst/>
          </a:prstGeom>
          <a:solidFill>
            <a:srgbClr val="A7A7A7"/>
          </a:solidFill>
        </p:spPr>
        <p:txBody>
          <a:bodyPr wrap="square">
            <a:spAutoFit/>
          </a:bodyPr>
          <a:lstStyle/>
          <a:p>
            <a:pPr algn="ctr"/>
            <a:r>
              <a:rPr lang="en-US" sz="1350">
                <a:solidFill>
                  <a:srgbClr val="222222"/>
                </a:solidFill>
                <a:latin typeface="Raleway ExtraBold" panose="020F0502020204030204" pitchFamily="2" charset="0"/>
                <a:ea typeface="PMingLiU-ExtB" panose="02020500000000000000" pitchFamily="18" charset="-120"/>
                <a:cs typeface="Vrinda" panose="020B0502040204020203" pitchFamily="34" charset="0"/>
              </a:rPr>
              <a:t>Bill of Materials</a:t>
            </a:r>
          </a:p>
        </p:txBody>
      </p:sp>
      <p:sp>
        <p:nvSpPr>
          <p:cNvPr id="47" name="TextBox 46">
            <a:extLst>
              <a:ext uri="{FF2B5EF4-FFF2-40B4-BE49-F238E27FC236}">
                <a16:creationId xmlns:a16="http://schemas.microsoft.com/office/drawing/2014/main" id="{E001B907-9A49-7C96-1025-288FF55C6029}"/>
              </a:ext>
            </a:extLst>
          </p:cNvPr>
          <p:cNvSpPr txBox="1"/>
          <p:nvPr/>
        </p:nvSpPr>
        <p:spPr>
          <a:xfrm>
            <a:off x="-1" y="1359736"/>
            <a:ext cx="4321708" cy="5193729"/>
          </a:xfrm>
          <a:prstGeom prst="rect">
            <a:avLst/>
          </a:prstGeom>
          <a:noFill/>
        </p:spPr>
        <p:txBody>
          <a:bodyPr wrap="square">
            <a:spAutoFit/>
          </a:bodyPr>
          <a:lstStyle/>
          <a:p>
            <a:pPr algn="just"/>
            <a:r>
              <a:rPr lang="en-US" sz="975" dirty="0">
                <a:solidFill>
                  <a:srgbClr val="222222"/>
                </a:solidFill>
                <a:latin typeface="Raleway" pitchFamily="2" charset="0"/>
                <a:ea typeface="PMingLiU-ExtB" panose="02020500000000000000" pitchFamily="18" charset="-120"/>
                <a:cs typeface="Vrinda" panose="020B0502040204020203" pitchFamily="34" charset="0"/>
              </a:rPr>
              <a:t>SOTACAT is a hardware module you can build that allows your mobile device to wirelessly control your transceiver using its “CAT” (Computer Aided Transceiver) port (also known as an “ACC” or “accessory” serial data port).</a:t>
            </a:r>
          </a:p>
          <a:p>
            <a:pPr algn="just"/>
            <a:br>
              <a:rPr lang="en-US" sz="975" dirty="0">
                <a:solidFill>
                  <a:srgbClr val="222222"/>
                </a:solidFill>
                <a:latin typeface="Raleway" pitchFamily="2" charset="0"/>
                <a:ea typeface="PMingLiU-ExtB" panose="02020500000000000000" pitchFamily="18" charset="-120"/>
                <a:cs typeface="Vrinda" panose="020B0502040204020203" pitchFamily="34" charset="0"/>
              </a:rPr>
            </a:br>
            <a:r>
              <a:rPr lang="en-US" sz="975" dirty="0">
                <a:solidFill>
                  <a:srgbClr val="222222"/>
                </a:solidFill>
                <a:latin typeface="Raleway" pitchFamily="2" charset="0"/>
                <a:ea typeface="PMingLiU-ExtB" panose="02020500000000000000" pitchFamily="18" charset="-120"/>
                <a:cs typeface="Vrinda" panose="020B0502040204020203" pitchFamily="34" charset="0"/>
              </a:rPr>
              <a:t>SOTACAT is currently designed to work with </a:t>
            </a:r>
            <a:r>
              <a:rPr lang="en-US" sz="975" dirty="0" err="1">
                <a:solidFill>
                  <a:srgbClr val="222222"/>
                </a:solidFill>
                <a:latin typeface="Raleway" pitchFamily="2" charset="0"/>
                <a:ea typeface="PMingLiU-ExtB" panose="02020500000000000000" pitchFamily="18" charset="-120"/>
                <a:cs typeface="Vrinda" panose="020B0502040204020203" pitchFamily="34" charset="0"/>
              </a:rPr>
              <a:t>Elecraft</a:t>
            </a:r>
            <a:r>
              <a:rPr lang="en-US" sz="975" dirty="0">
                <a:solidFill>
                  <a:srgbClr val="222222"/>
                </a:solidFill>
                <a:latin typeface="Raleway" pitchFamily="2" charset="0"/>
                <a:ea typeface="PMingLiU-ExtB" panose="02020500000000000000" pitchFamily="18" charset="-120"/>
                <a:cs typeface="Vrinda" panose="020B0502040204020203" pitchFamily="34" charset="0"/>
              </a:rPr>
              <a:t> KX2 and KX3 transceivers.</a:t>
            </a:r>
          </a:p>
          <a:p>
            <a:pPr algn="just"/>
            <a:endParaRPr lang="en-US" sz="975" dirty="0">
              <a:solidFill>
                <a:srgbClr val="222222"/>
              </a:solidFill>
              <a:latin typeface="Raleway" pitchFamily="2" charset="0"/>
              <a:ea typeface="PMingLiU-ExtB" panose="02020500000000000000" pitchFamily="18" charset="-120"/>
              <a:cs typeface="Vrinda" panose="020B0502040204020203" pitchFamily="34" charset="0"/>
            </a:endParaRPr>
          </a:p>
          <a:p>
            <a:pPr algn="just"/>
            <a:r>
              <a:rPr lang="en-US" sz="975" dirty="0">
                <a:solidFill>
                  <a:srgbClr val="222222"/>
                </a:solidFill>
                <a:latin typeface="Raleway" pitchFamily="2" charset="0"/>
                <a:ea typeface="PMingLiU-ExtB" panose="02020500000000000000" pitchFamily="18" charset="-120"/>
                <a:cs typeface="Vrinda" panose="020B0502040204020203" pitchFamily="34" charset="0"/>
              </a:rPr>
              <a:t>The SOTAMĀT app on your mobile device knows how to communicate with SOTACAT to automate functions such as sending SOTA and POTA spots, alerts, or sending pre-defined messages (SMS/</a:t>
            </a:r>
            <a:r>
              <a:rPr lang="en-US" sz="975" dirty="0" err="1">
                <a:solidFill>
                  <a:srgbClr val="222222"/>
                </a:solidFill>
                <a:latin typeface="Raleway" pitchFamily="2" charset="0"/>
                <a:ea typeface="PMingLiU-ExtB" panose="02020500000000000000" pitchFamily="18" charset="-120"/>
                <a:cs typeface="Vrinda" panose="020B0502040204020203" pitchFamily="34" charset="0"/>
              </a:rPr>
              <a:t>eMail</a:t>
            </a:r>
            <a:r>
              <a:rPr lang="en-US" sz="975" dirty="0">
                <a:solidFill>
                  <a:srgbClr val="222222"/>
                </a:solidFill>
                <a:latin typeface="Raleway" pitchFamily="2" charset="0"/>
                <a:ea typeface="PMingLiU-ExtB" panose="02020500000000000000" pitchFamily="18" charset="-120"/>
                <a:cs typeface="Vrinda" panose="020B0502040204020203" pitchFamily="34" charset="0"/>
              </a:rPr>
              <a:t>).</a:t>
            </a:r>
          </a:p>
          <a:p>
            <a:pPr algn="just"/>
            <a:endParaRPr lang="en-US" sz="975" dirty="0">
              <a:solidFill>
                <a:srgbClr val="222222"/>
              </a:solidFill>
              <a:latin typeface="Raleway" pitchFamily="2" charset="0"/>
              <a:ea typeface="PMingLiU-ExtB" panose="02020500000000000000" pitchFamily="18" charset="-120"/>
              <a:cs typeface="Vrinda" panose="020B0502040204020203" pitchFamily="34" charset="0"/>
            </a:endParaRPr>
          </a:p>
          <a:p>
            <a:pPr algn="just"/>
            <a:r>
              <a:rPr lang="en-US" sz="975" dirty="0">
                <a:solidFill>
                  <a:srgbClr val="222222"/>
                </a:solidFill>
                <a:latin typeface="Raleway" pitchFamily="2" charset="0"/>
                <a:ea typeface="PMingLiU-ExtB" panose="02020500000000000000" pitchFamily="18" charset="-120"/>
                <a:cs typeface="Vrinda" panose="020B0502040204020203" pitchFamily="34" charset="0"/>
              </a:rPr>
              <a:t>When used to self-spot with SOTAMĀT, the SOTACAT module controls the </a:t>
            </a:r>
            <a:r>
              <a:rPr lang="en-US" sz="975" dirty="0" err="1">
                <a:solidFill>
                  <a:srgbClr val="222222"/>
                </a:solidFill>
                <a:latin typeface="Raleway" pitchFamily="2" charset="0"/>
                <a:ea typeface="PMingLiU-ExtB" panose="02020500000000000000" pitchFamily="18" charset="-120"/>
                <a:cs typeface="Vrinda" panose="020B0502040204020203" pitchFamily="34" charset="0"/>
              </a:rPr>
              <a:t>Elecraft</a:t>
            </a:r>
            <a:r>
              <a:rPr lang="en-US" sz="975" dirty="0">
                <a:solidFill>
                  <a:srgbClr val="222222"/>
                </a:solidFill>
                <a:latin typeface="Raleway" pitchFamily="2" charset="0"/>
                <a:ea typeface="PMingLiU-ExtB" panose="02020500000000000000" pitchFamily="18" charset="-120"/>
                <a:cs typeface="Vrinda" panose="020B0502040204020203" pitchFamily="34" charset="0"/>
              </a:rPr>
              <a:t> radio so that it directly synthesizes FT8 messages over-the-air without using audio (direct FSK synthesis, without using the microphone jack or the built-in microphone).</a:t>
            </a:r>
          </a:p>
          <a:p>
            <a:pPr algn="just"/>
            <a:br>
              <a:rPr lang="en-US" sz="975" dirty="0">
                <a:solidFill>
                  <a:srgbClr val="222222"/>
                </a:solidFill>
                <a:latin typeface="Raleway" pitchFamily="2" charset="0"/>
                <a:ea typeface="PMingLiU-ExtB" panose="02020500000000000000" pitchFamily="18" charset="-120"/>
                <a:cs typeface="Vrinda" panose="020B0502040204020203" pitchFamily="34" charset="0"/>
              </a:rPr>
            </a:br>
            <a:r>
              <a:rPr lang="en-US" sz="975" dirty="0">
                <a:solidFill>
                  <a:srgbClr val="222222"/>
                </a:solidFill>
                <a:latin typeface="Raleway" pitchFamily="2" charset="0"/>
                <a:ea typeface="PMingLiU-ExtB" panose="02020500000000000000" pitchFamily="18" charset="-120"/>
                <a:cs typeface="Vrinda" panose="020B0502040204020203" pitchFamily="34" charset="0"/>
              </a:rPr>
              <a:t>SOTAMĀT skimmers (automated monitoring stations) receive your transmission and decode the special SOTAMĀT FT8 messages.  The SOTAMĀT server then executes your command (spot, alert, message, etc.).</a:t>
            </a:r>
          </a:p>
          <a:p>
            <a:pPr algn="just"/>
            <a:endParaRPr lang="en-US" sz="975" dirty="0">
              <a:solidFill>
                <a:srgbClr val="222222"/>
              </a:solidFill>
              <a:latin typeface="Raleway" pitchFamily="2" charset="0"/>
              <a:ea typeface="PMingLiU-ExtB" panose="02020500000000000000" pitchFamily="18" charset="-120"/>
              <a:cs typeface="Vrinda" panose="020B0502040204020203" pitchFamily="34" charset="0"/>
            </a:endParaRPr>
          </a:p>
          <a:p>
            <a:pPr algn="just"/>
            <a:r>
              <a:rPr lang="en-US" sz="975" dirty="0">
                <a:solidFill>
                  <a:srgbClr val="222222"/>
                </a:solidFill>
                <a:latin typeface="Raleway" pitchFamily="2" charset="0"/>
                <a:ea typeface="PMingLiU-ExtB" panose="02020500000000000000" pitchFamily="18" charset="-120"/>
                <a:cs typeface="Vrinda" panose="020B0502040204020203" pitchFamily="34" charset="0"/>
              </a:rPr>
              <a:t>CW SOTA operators can use SOTACAT and SOTAMĀT’s “Alert-CW” mode to tickle the </a:t>
            </a:r>
            <a:r>
              <a:rPr lang="en-US" sz="975" b="1" dirty="0" err="1">
                <a:solidFill>
                  <a:srgbClr val="222222"/>
                </a:solidFill>
                <a:latin typeface="Raleway" pitchFamily="2" charset="0"/>
                <a:ea typeface="PMingLiU-ExtB" panose="02020500000000000000" pitchFamily="18" charset="-120"/>
                <a:cs typeface="Vrinda" panose="020B0502040204020203" pitchFamily="34" charset="0"/>
              </a:rPr>
              <a:t>RBNhole</a:t>
            </a:r>
            <a:r>
              <a:rPr lang="en-US" sz="975" dirty="0">
                <a:solidFill>
                  <a:srgbClr val="222222"/>
                </a:solidFill>
                <a:latin typeface="Raleway" pitchFamily="2" charset="0"/>
                <a:ea typeface="PMingLiU-ExtB" panose="02020500000000000000" pitchFamily="18" charset="-120"/>
                <a:cs typeface="Vrinda" panose="020B0502040204020203" pitchFamily="34" charset="0"/>
              </a:rPr>
              <a:t> service to automatically start spotting you as you QSY on CW.   That means you don’t have to remember to post a SOTA Alert before your trip: you can self-alert for </a:t>
            </a:r>
            <a:r>
              <a:rPr lang="en-US" sz="975" dirty="0" err="1">
                <a:solidFill>
                  <a:srgbClr val="222222"/>
                </a:solidFill>
                <a:latin typeface="Raleway" pitchFamily="2" charset="0"/>
                <a:ea typeface="PMingLiU-ExtB" panose="02020500000000000000" pitchFamily="18" charset="-120"/>
                <a:cs typeface="Vrinda" panose="020B0502040204020203" pitchFamily="34" charset="0"/>
              </a:rPr>
              <a:t>RBNhole</a:t>
            </a:r>
            <a:r>
              <a:rPr lang="en-US" sz="975" dirty="0">
                <a:solidFill>
                  <a:srgbClr val="222222"/>
                </a:solidFill>
                <a:latin typeface="Raleway" pitchFamily="2" charset="0"/>
                <a:ea typeface="PMingLiU-ExtB" panose="02020500000000000000" pitchFamily="18" charset="-120"/>
                <a:cs typeface="Vrinda" panose="020B0502040204020203" pitchFamily="34" charset="0"/>
              </a:rPr>
              <a:t> on the summit!</a:t>
            </a:r>
          </a:p>
          <a:p>
            <a:pPr algn="just"/>
            <a:endParaRPr lang="en-US" sz="975" dirty="0">
              <a:solidFill>
                <a:srgbClr val="222222"/>
              </a:solidFill>
              <a:latin typeface="Raleway" pitchFamily="2" charset="0"/>
              <a:ea typeface="PMingLiU-ExtB" panose="02020500000000000000" pitchFamily="18" charset="-120"/>
              <a:cs typeface="Vrinda" panose="020B0502040204020203" pitchFamily="34" charset="0"/>
            </a:endParaRPr>
          </a:p>
          <a:p>
            <a:pPr algn="just"/>
            <a:r>
              <a:rPr lang="en-US" sz="975" dirty="0">
                <a:solidFill>
                  <a:srgbClr val="222222"/>
                </a:solidFill>
                <a:latin typeface="Raleway" pitchFamily="2" charset="0"/>
                <a:ea typeface="PMingLiU-ExtB" panose="02020500000000000000" pitchFamily="18" charset="-120"/>
                <a:cs typeface="Vrinda" panose="020B0502040204020203" pitchFamily="34" charset="0"/>
              </a:rPr>
              <a:t>Before using SOTACAT, you should first learn how to use SOTAMĀT.  You must first create an online configuration before you can use SOTAMĀT.  Full instructions are found at: </a:t>
            </a:r>
            <a:r>
              <a:rPr lang="en-US" sz="975" dirty="0">
                <a:solidFill>
                  <a:srgbClr val="222222"/>
                </a:solidFill>
                <a:latin typeface="Raleway" pitchFamily="2" charset="0"/>
                <a:ea typeface="PMingLiU-ExtB" panose="02020500000000000000" pitchFamily="18" charset="-120"/>
                <a:cs typeface="Vrinda" panose="020B0502040204020203" pitchFamily="34" charset="0"/>
                <a:hlinkClick r:id="rId29"/>
              </a:rPr>
              <a:t>https://sotamat.com</a:t>
            </a:r>
            <a:r>
              <a:rPr lang="en-US" sz="975" dirty="0">
                <a:solidFill>
                  <a:srgbClr val="222222"/>
                </a:solidFill>
                <a:latin typeface="Raleway" pitchFamily="2" charset="0"/>
                <a:ea typeface="PMingLiU-ExtB" panose="02020500000000000000" pitchFamily="18" charset="-120"/>
                <a:cs typeface="Vrinda" panose="020B0502040204020203" pitchFamily="34" charset="0"/>
              </a:rPr>
              <a:t> and search for an assembly video on YouTube.</a:t>
            </a:r>
          </a:p>
          <a:p>
            <a:pPr algn="just"/>
            <a:endParaRPr lang="en-US" sz="975" dirty="0">
              <a:solidFill>
                <a:srgbClr val="222222"/>
              </a:solidFill>
              <a:latin typeface="Raleway" pitchFamily="2" charset="0"/>
              <a:ea typeface="PMingLiU-ExtB" panose="02020500000000000000" pitchFamily="18" charset="-120"/>
              <a:cs typeface="Vrinda" panose="020B0502040204020203" pitchFamily="34" charset="0"/>
            </a:endParaRPr>
          </a:p>
          <a:p>
            <a:pPr algn="just"/>
            <a:r>
              <a:rPr lang="en-US" sz="975" dirty="0">
                <a:solidFill>
                  <a:srgbClr val="222222"/>
                </a:solidFill>
                <a:latin typeface="Raleway" pitchFamily="2" charset="0"/>
                <a:ea typeface="PMingLiU-ExtB" panose="02020500000000000000" pitchFamily="18" charset="-120"/>
                <a:cs typeface="Vrinda" panose="020B0502040204020203" pitchFamily="34" charset="0"/>
              </a:rPr>
              <a:t>The QR code on page 3 links to a YouTube assembly instructions video.</a:t>
            </a:r>
          </a:p>
        </p:txBody>
      </p:sp>
      <p:sp>
        <p:nvSpPr>
          <p:cNvPr id="50" name="TextBox 49">
            <a:extLst>
              <a:ext uri="{FF2B5EF4-FFF2-40B4-BE49-F238E27FC236}">
                <a16:creationId xmlns:a16="http://schemas.microsoft.com/office/drawing/2014/main" id="{A5452A43-C42F-DDD3-2E75-7BA634CA4BCC}"/>
              </a:ext>
            </a:extLst>
          </p:cNvPr>
          <p:cNvSpPr txBox="1"/>
          <p:nvPr/>
        </p:nvSpPr>
        <p:spPr>
          <a:xfrm>
            <a:off x="37972" y="6557093"/>
            <a:ext cx="1528995" cy="246221"/>
          </a:xfrm>
          <a:prstGeom prst="rect">
            <a:avLst/>
          </a:prstGeom>
          <a:noFill/>
        </p:spPr>
        <p:txBody>
          <a:bodyPr wrap="square">
            <a:spAutoFit/>
          </a:bodyPr>
          <a:lstStyle/>
          <a:p>
            <a:r>
              <a:rPr lang="en-US" sz="1000" dirty="0">
                <a:solidFill>
                  <a:schemeClr val="bg1">
                    <a:lumMod val="75000"/>
                  </a:schemeClr>
                </a:solidFill>
                <a:latin typeface="Raleway ExtraBold" panose="020F0502020204030204" pitchFamily="2" charset="0"/>
                <a:ea typeface="PMingLiU-ExtB" panose="02020500000000000000" pitchFamily="18" charset="-120"/>
                <a:cs typeface="Vrinda" panose="020B0502040204020203" pitchFamily="34" charset="0"/>
              </a:rPr>
              <a:t>2024-02-17 V2.25</a:t>
            </a:r>
            <a:endParaRPr lang="en-US" sz="1000" dirty="0">
              <a:solidFill>
                <a:schemeClr val="bg1">
                  <a:lumMod val="75000"/>
                </a:schemeClr>
              </a:solidFill>
            </a:endParaRPr>
          </a:p>
        </p:txBody>
      </p:sp>
      <p:sp>
        <p:nvSpPr>
          <p:cNvPr id="52" name="TextBox 51">
            <a:extLst>
              <a:ext uri="{FF2B5EF4-FFF2-40B4-BE49-F238E27FC236}">
                <a16:creationId xmlns:a16="http://schemas.microsoft.com/office/drawing/2014/main" id="{2167CD1C-681E-6411-482B-3B75A697EA91}"/>
              </a:ext>
            </a:extLst>
          </p:cNvPr>
          <p:cNvSpPr txBox="1"/>
          <p:nvPr/>
        </p:nvSpPr>
        <p:spPr>
          <a:xfrm>
            <a:off x="5003017" y="257963"/>
            <a:ext cx="184731" cy="369332"/>
          </a:xfrm>
          <a:prstGeom prst="rect">
            <a:avLst/>
          </a:prstGeom>
          <a:noFill/>
        </p:spPr>
        <p:txBody>
          <a:bodyPr wrap="none" rtlCol="0">
            <a:spAutoFit/>
          </a:bodyPr>
          <a:lstStyle/>
          <a:p>
            <a:endParaRPr lang="en-US"/>
          </a:p>
        </p:txBody>
      </p:sp>
      <p:pic>
        <p:nvPicPr>
          <p:cNvPr id="7" name="Picture 6" descr="A grey and black sign with a person in a circle&#10;&#10;Description automatically generated">
            <a:extLst>
              <a:ext uri="{FF2B5EF4-FFF2-40B4-BE49-F238E27FC236}">
                <a16:creationId xmlns:a16="http://schemas.microsoft.com/office/drawing/2014/main" id="{DB752A58-CD1C-6DDD-0307-966C864AB8A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347569" y="6376861"/>
            <a:ext cx="1022791" cy="360463"/>
          </a:xfrm>
          <a:prstGeom prst="rect">
            <a:avLst/>
          </a:prstGeom>
        </p:spPr>
      </p:pic>
      <p:sp>
        <p:nvSpPr>
          <p:cNvPr id="9" name="TextBox 8">
            <a:extLst>
              <a:ext uri="{FF2B5EF4-FFF2-40B4-BE49-F238E27FC236}">
                <a16:creationId xmlns:a16="http://schemas.microsoft.com/office/drawing/2014/main" id="{1E7F93AF-4331-D094-D4F5-C735414BA937}"/>
              </a:ext>
            </a:extLst>
          </p:cNvPr>
          <p:cNvSpPr txBox="1"/>
          <p:nvPr/>
        </p:nvSpPr>
        <p:spPr>
          <a:xfrm>
            <a:off x="4677807" y="6306943"/>
            <a:ext cx="2726932" cy="507831"/>
          </a:xfrm>
          <a:prstGeom prst="rect">
            <a:avLst/>
          </a:prstGeom>
          <a:noFill/>
        </p:spPr>
        <p:txBody>
          <a:bodyPr wrap="square">
            <a:spAutoFit/>
          </a:bodyPr>
          <a:lstStyle/>
          <a:p>
            <a:r>
              <a:rPr lang="en-US" sz="900" dirty="0">
                <a:solidFill>
                  <a:srgbClr val="929C93"/>
                </a:solidFill>
                <a:latin typeface="Raleway" pitchFamily="2" charset="0"/>
                <a:ea typeface="PMingLiU-ExtB" panose="02020500000000000000" pitchFamily="18" charset="-120"/>
                <a:cs typeface="Vrinda" panose="020B0502040204020203" pitchFamily="34" charset="0"/>
              </a:rPr>
              <a:t>Attribution: concept by AB6D with contributors KI6SYD and </a:t>
            </a:r>
            <a:r>
              <a:rPr lang="en-US" sz="900" dirty="0" err="1">
                <a:solidFill>
                  <a:srgbClr val="929C93"/>
                </a:solidFill>
                <a:latin typeface="Raleway" pitchFamily="2" charset="0"/>
                <a:ea typeface="PMingLiU-ExtB" panose="02020500000000000000" pitchFamily="18" charset="-120"/>
                <a:cs typeface="Vrinda" panose="020B0502040204020203" pitchFamily="34" charset="0"/>
              </a:rPr>
              <a:t>Elecraft</a:t>
            </a:r>
            <a:r>
              <a:rPr lang="en-US" sz="900" dirty="0">
                <a:solidFill>
                  <a:srgbClr val="929C93"/>
                </a:solidFill>
                <a:latin typeface="Raleway" pitchFamily="2" charset="0"/>
                <a:ea typeface="PMingLiU-ExtB" panose="02020500000000000000" pitchFamily="18" charset="-120"/>
                <a:cs typeface="Vrinda" panose="020B0502040204020203" pitchFamily="34" charset="0"/>
              </a:rPr>
              <a:t> Inc.</a:t>
            </a:r>
          </a:p>
          <a:p>
            <a:r>
              <a:rPr lang="en-US" sz="900" dirty="0">
                <a:solidFill>
                  <a:srgbClr val="929C93"/>
                </a:solidFill>
                <a:latin typeface="Raleway" pitchFamily="2" charset="0"/>
                <a:ea typeface="PMingLiU-ExtB" panose="02020500000000000000" pitchFamily="18" charset="-120"/>
                <a:cs typeface="Vrinda" panose="020B0502040204020203" pitchFamily="34" charset="0"/>
              </a:rPr>
              <a:t>Original hardware concept by AB6D.</a:t>
            </a:r>
            <a:endParaRPr lang="en-US" sz="900" dirty="0">
              <a:solidFill>
                <a:srgbClr val="929C93"/>
              </a:solidFill>
              <a:latin typeface="Raleway" pitchFamily="2" charset="0"/>
            </a:endParaRPr>
          </a:p>
        </p:txBody>
      </p:sp>
    </p:spTree>
    <p:extLst>
      <p:ext uri="{BB962C8B-B14F-4D97-AF65-F5344CB8AC3E}">
        <p14:creationId xmlns:p14="http://schemas.microsoft.com/office/powerpoint/2010/main" val="256530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224" descr="A couple of people hiking on a mountain&#10;&#10;Description automatically generated">
            <a:extLst>
              <a:ext uri="{FF2B5EF4-FFF2-40B4-BE49-F238E27FC236}">
                <a16:creationId xmlns:a16="http://schemas.microsoft.com/office/drawing/2014/main" id="{51557339-5385-75E4-B29B-2A736E107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06"/>
            <a:ext cx="1313868" cy="1262156"/>
          </a:xfrm>
          <a:prstGeom prst="rect">
            <a:avLst/>
          </a:prstGeom>
        </p:spPr>
      </p:pic>
      <p:pic>
        <p:nvPicPr>
          <p:cNvPr id="69" name="Picture 68">
            <a:extLst>
              <a:ext uri="{FF2B5EF4-FFF2-40B4-BE49-F238E27FC236}">
                <a16:creationId xmlns:a16="http://schemas.microsoft.com/office/drawing/2014/main" id="{8D568834-3E06-277D-2AC6-B29118AABB57}"/>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0382027">
            <a:off x="8520800" y="2800701"/>
            <a:ext cx="508426" cy="2240482"/>
          </a:xfrm>
          <a:prstGeom prst="rect">
            <a:avLst/>
          </a:prstGeom>
        </p:spPr>
      </p:pic>
      <p:pic>
        <p:nvPicPr>
          <p:cNvPr id="152" name="Picture 151" descr="A close-up of a resistor&#10;&#10;Description automatically generated">
            <a:extLst>
              <a:ext uri="{FF2B5EF4-FFF2-40B4-BE49-F238E27FC236}">
                <a16:creationId xmlns:a16="http://schemas.microsoft.com/office/drawing/2014/main" id="{B851023E-E244-0BB1-9D09-04E116EEEBD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420" t="40784" r="40145" b="39233"/>
          <a:stretch/>
        </p:blipFill>
        <p:spPr>
          <a:xfrm rot="13500000">
            <a:off x="375990" y="3956653"/>
            <a:ext cx="303574" cy="312126"/>
          </a:xfrm>
          <a:prstGeom prst="rect">
            <a:avLst/>
          </a:prstGeom>
          <a:effectLst>
            <a:outerShdw blurRad="50800" dist="38100" dir="2700000" algn="tl" rotWithShape="0">
              <a:prstClr val="black">
                <a:alpha val="40000"/>
              </a:prstClr>
            </a:outerShdw>
          </a:effectLst>
        </p:spPr>
      </p:pic>
      <p:sp>
        <p:nvSpPr>
          <p:cNvPr id="118" name="Oval 117">
            <a:extLst>
              <a:ext uri="{FF2B5EF4-FFF2-40B4-BE49-F238E27FC236}">
                <a16:creationId xmlns:a16="http://schemas.microsoft.com/office/drawing/2014/main" id="{F2C0736B-9015-CEE5-58B4-C0A1D380A2D9}"/>
              </a:ext>
            </a:extLst>
          </p:cNvPr>
          <p:cNvSpPr/>
          <p:nvPr/>
        </p:nvSpPr>
        <p:spPr>
          <a:xfrm>
            <a:off x="98264" y="1753352"/>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A</a:t>
            </a:r>
          </a:p>
        </p:txBody>
      </p:sp>
      <p:sp>
        <p:nvSpPr>
          <p:cNvPr id="120" name="Freeform: Shape 119">
            <a:extLst>
              <a:ext uri="{FF2B5EF4-FFF2-40B4-BE49-F238E27FC236}">
                <a16:creationId xmlns:a16="http://schemas.microsoft.com/office/drawing/2014/main" id="{61885AD9-0D8D-5208-595A-6F6A05DEFDD2}"/>
              </a:ext>
            </a:extLst>
          </p:cNvPr>
          <p:cNvSpPr/>
          <p:nvPr/>
        </p:nvSpPr>
        <p:spPr>
          <a:xfrm>
            <a:off x="315719" y="1666316"/>
            <a:ext cx="722873" cy="303516"/>
          </a:xfrm>
          <a:custGeom>
            <a:avLst/>
            <a:gdLst>
              <a:gd name="connsiteX0" fmla="*/ 1567310 w 1567310"/>
              <a:gd name="connsiteY0" fmla="*/ 89659 h 434079"/>
              <a:gd name="connsiteX1" fmla="*/ 1164491 w 1567310"/>
              <a:gd name="connsiteY1" fmla="*/ 278984 h 434079"/>
              <a:gd name="connsiteX2" fmla="*/ 165499 w 1567310"/>
              <a:gd name="connsiteY2" fmla="*/ 428027 h 434079"/>
              <a:gd name="connsiteX3" fmla="*/ 16456 w 1567310"/>
              <a:gd name="connsiteY3" fmla="*/ 367604 h 434079"/>
              <a:gd name="connsiteX4" fmla="*/ 48681 w 1567310"/>
              <a:gd name="connsiteY4" fmla="*/ 33264 h 434079"/>
              <a:gd name="connsiteX5" fmla="*/ 415247 w 1567310"/>
              <a:gd name="connsiteY5" fmla="*/ 25208 h 434079"/>
              <a:gd name="connsiteX6" fmla="*/ 822094 w 1567310"/>
              <a:gd name="connsiteY6" fmla="*/ 150082 h 434079"/>
              <a:gd name="connsiteX0" fmla="*/ 1567310 w 1567310"/>
              <a:gd name="connsiteY0" fmla="*/ 89659 h 434079"/>
              <a:gd name="connsiteX1" fmla="*/ 1164491 w 1567310"/>
              <a:gd name="connsiteY1" fmla="*/ 278984 h 434079"/>
              <a:gd name="connsiteX2" fmla="*/ 165499 w 1567310"/>
              <a:gd name="connsiteY2" fmla="*/ 428027 h 434079"/>
              <a:gd name="connsiteX3" fmla="*/ 16456 w 1567310"/>
              <a:gd name="connsiteY3" fmla="*/ 367604 h 434079"/>
              <a:gd name="connsiteX4" fmla="*/ 48681 w 1567310"/>
              <a:gd name="connsiteY4" fmla="*/ 33264 h 434079"/>
              <a:gd name="connsiteX5" fmla="*/ 415247 w 1567310"/>
              <a:gd name="connsiteY5" fmla="*/ 25208 h 434079"/>
              <a:gd name="connsiteX6" fmla="*/ 704619 w 1567310"/>
              <a:gd name="connsiteY6" fmla="*/ 264382 h 434079"/>
              <a:gd name="connsiteX0" fmla="*/ 1561615 w 1561615"/>
              <a:gd name="connsiteY0" fmla="*/ 250643 h 595063"/>
              <a:gd name="connsiteX1" fmla="*/ 1158796 w 1561615"/>
              <a:gd name="connsiteY1" fmla="*/ 439968 h 595063"/>
              <a:gd name="connsiteX2" fmla="*/ 159804 w 1561615"/>
              <a:gd name="connsiteY2" fmla="*/ 589011 h 595063"/>
              <a:gd name="connsiteX3" fmla="*/ 10761 w 1561615"/>
              <a:gd name="connsiteY3" fmla="*/ 528588 h 595063"/>
              <a:gd name="connsiteX4" fmla="*/ 42986 w 1561615"/>
              <a:gd name="connsiteY4" fmla="*/ 194248 h 595063"/>
              <a:gd name="connsiteX5" fmla="*/ 292077 w 1561615"/>
              <a:gd name="connsiteY5" fmla="*/ 2042 h 595063"/>
              <a:gd name="connsiteX6" fmla="*/ 698924 w 1561615"/>
              <a:gd name="connsiteY6" fmla="*/ 425366 h 595063"/>
              <a:gd name="connsiteX0" fmla="*/ 1561615 w 1561615"/>
              <a:gd name="connsiteY0" fmla="*/ 250643 h 595063"/>
              <a:gd name="connsiteX1" fmla="*/ 1158796 w 1561615"/>
              <a:gd name="connsiteY1" fmla="*/ 439968 h 595063"/>
              <a:gd name="connsiteX2" fmla="*/ 159804 w 1561615"/>
              <a:gd name="connsiteY2" fmla="*/ 589011 h 595063"/>
              <a:gd name="connsiteX3" fmla="*/ 10761 w 1561615"/>
              <a:gd name="connsiteY3" fmla="*/ 528588 h 595063"/>
              <a:gd name="connsiteX4" fmla="*/ 42986 w 1561615"/>
              <a:gd name="connsiteY4" fmla="*/ 194248 h 595063"/>
              <a:gd name="connsiteX5" fmla="*/ 292077 w 1561615"/>
              <a:gd name="connsiteY5" fmla="*/ 2042 h 595063"/>
              <a:gd name="connsiteX6" fmla="*/ 730674 w 1561615"/>
              <a:gd name="connsiteY6" fmla="*/ 482516 h 595063"/>
              <a:gd name="connsiteX0" fmla="*/ 1561615 w 1561615"/>
              <a:gd name="connsiteY0" fmla="*/ 250643 h 604260"/>
              <a:gd name="connsiteX1" fmla="*/ 1139746 w 1561615"/>
              <a:gd name="connsiteY1" fmla="*/ 312968 h 604260"/>
              <a:gd name="connsiteX2" fmla="*/ 159804 w 1561615"/>
              <a:gd name="connsiteY2" fmla="*/ 589011 h 604260"/>
              <a:gd name="connsiteX3" fmla="*/ 10761 w 1561615"/>
              <a:gd name="connsiteY3" fmla="*/ 528588 h 604260"/>
              <a:gd name="connsiteX4" fmla="*/ 42986 w 1561615"/>
              <a:gd name="connsiteY4" fmla="*/ 194248 h 604260"/>
              <a:gd name="connsiteX5" fmla="*/ 292077 w 1561615"/>
              <a:gd name="connsiteY5" fmla="*/ 2042 h 604260"/>
              <a:gd name="connsiteX6" fmla="*/ 730674 w 1561615"/>
              <a:gd name="connsiteY6" fmla="*/ 482516 h 604260"/>
              <a:gd name="connsiteX0" fmla="*/ 1561615 w 1561615"/>
              <a:gd name="connsiteY0" fmla="*/ 250643 h 606118"/>
              <a:gd name="connsiteX1" fmla="*/ 1263571 w 1561615"/>
              <a:gd name="connsiteY1" fmla="*/ 287568 h 606118"/>
              <a:gd name="connsiteX2" fmla="*/ 159804 w 1561615"/>
              <a:gd name="connsiteY2" fmla="*/ 589011 h 606118"/>
              <a:gd name="connsiteX3" fmla="*/ 10761 w 1561615"/>
              <a:gd name="connsiteY3" fmla="*/ 528588 h 606118"/>
              <a:gd name="connsiteX4" fmla="*/ 42986 w 1561615"/>
              <a:gd name="connsiteY4" fmla="*/ 194248 h 606118"/>
              <a:gd name="connsiteX5" fmla="*/ 292077 w 1561615"/>
              <a:gd name="connsiteY5" fmla="*/ 2042 h 606118"/>
              <a:gd name="connsiteX6" fmla="*/ 730674 w 1561615"/>
              <a:gd name="connsiteY6" fmla="*/ 482516 h 606118"/>
              <a:gd name="connsiteX0" fmla="*/ 1564790 w 1564790"/>
              <a:gd name="connsiteY0" fmla="*/ 256993 h 606118"/>
              <a:gd name="connsiteX1" fmla="*/ 1263571 w 1564790"/>
              <a:gd name="connsiteY1" fmla="*/ 287568 h 606118"/>
              <a:gd name="connsiteX2" fmla="*/ 159804 w 1564790"/>
              <a:gd name="connsiteY2" fmla="*/ 589011 h 606118"/>
              <a:gd name="connsiteX3" fmla="*/ 10761 w 1564790"/>
              <a:gd name="connsiteY3" fmla="*/ 528588 h 606118"/>
              <a:gd name="connsiteX4" fmla="*/ 42986 w 1564790"/>
              <a:gd name="connsiteY4" fmla="*/ 194248 h 606118"/>
              <a:gd name="connsiteX5" fmla="*/ 292077 w 1564790"/>
              <a:gd name="connsiteY5" fmla="*/ 2042 h 606118"/>
              <a:gd name="connsiteX6" fmla="*/ 730674 w 1564790"/>
              <a:gd name="connsiteY6" fmla="*/ 482516 h 606118"/>
              <a:gd name="connsiteX0" fmla="*/ 1608736 w 1608736"/>
              <a:gd name="connsiteY0" fmla="*/ 256993 h 656693"/>
              <a:gd name="connsiteX1" fmla="*/ 1307517 w 1608736"/>
              <a:gd name="connsiteY1" fmla="*/ 287568 h 656693"/>
              <a:gd name="connsiteX2" fmla="*/ 797475 w 1608736"/>
              <a:gd name="connsiteY2" fmla="*/ 646161 h 656693"/>
              <a:gd name="connsiteX3" fmla="*/ 54707 w 1608736"/>
              <a:gd name="connsiteY3" fmla="*/ 528588 h 656693"/>
              <a:gd name="connsiteX4" fmla="*/ 86932 w 1608736"/>
              <a:gd name="connsiteY4" fmla="*/ 194248 h 656693"/>
              <a:gd name="connsiteX5" fmla="*/ 336023 w 1608736"/>
              <a:gd name="connsiteY5" fmla="*/ 2042 h 656693"/>
              <a:gd name="connsiteX6" fmla="*/ 774620 w 1608736"/>
              <a:gd name="connsiteY6" fmla="*/ 482516 h 656693"/>
              <a:gd name="connsiteX0" fmla="*/ 1629430 w 1629430"/>
              <a:gd name="connsiteY0" fmla="*/ 281776 h 684156"/>
              <a:gd name="connsiteX1" fmla="*/ 1328211 w 1629430"/>
              <a:gd name="connsiteY1" fmla="*/ 312351 h 684156"/>
              <a:gd name="connsiteX2" fmla="*/ 818169 w 1629430"/>
              <a:gd name="connsiteY2" fmla="*/ 670944 h 684156"/>
              <a:gd name="connsiteX3" fmla="*/ 75401 w 1629430"/>
              <a:gd name="connsiteY3" fmla="*/ 553371 h 684156"/>
              <a:gd name="connsiteX4" fmla="*/ 56826 w 1629430"/>
              <a:gd name="connsiteY4" fmla="*/ 53931 h 684156"/>
              <a:gd name="connsiteX5" fmla="*/ 356717 w 1629430"/>
              <a:gd name="connsiteY5" fmla="*/ 26825 h 684156"/>
              <a:gd name="connsiteX6" fmla="*/ 795314 w 1629430"/>
              <a:gd name="connsiteY6" fmla="*/ 507299 h 684156"/>
              <a:gd name="connsiteX0" fmla="*/ 1629430 w 1629430"/>
              <a:gd name="connsiteY0" fmla="*/ 281776 h 684156"/>
              <a:gd name="connsiteX1" fmla="*/ 1328211 w 1629430"/>
              <a:gd name="connsiteY1" fmla="*/ 312351 h 684156"/>
              <a:gd name="connsiteX2" fmla="*/ 818169 w 1629430"/>
              <a:gd name="connsiteY2" fmla="*/ 670944 h 684156"/>
              <a:gd name="connsiteX3" fmla="*/ 75401 w 1629430"/>
              <a:gd name="connsiteY3" fmla="*/ 553371 h 684156"/>
              <a:gd name="connsiteX4" fmla="*/ 56826 w 1629430"/>
              <a:gd name="connsiteY4" fmla="*/ 53931 h 684156"/>
              <a:gd name="connsiteX5" fmla="*/ 356717 w 1629430"/>
              <a:gd name="connsiteY5" fmla="*/ 26825 h 684156"/>
              <a:gd name="connsiteX6" fmla="*/ 817539 w 1629430"/>
              <a:gd name="connsiteY6" fmla="*/ 542224 h 68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9430" h="684156">
                <a:moveTo>
                  <a:pt x="1629430" y="281776"/>
                </a:moveTo>
                <a:cubicBezTo>
                  <a:pt x="1544838" y="348241"/>
                  <a:pt x="1463421" y="247490"/>
                  <a:pt x="1328211" y="312351"/>
                </a:cubicBezTo>
                <a:cubicBezTo>
                  <a:pt x="1193001" y="377212"/>
                  <a:pt x="1026971" y="630774"/>
                  <a:pt x="818169" y="670944"/>
                </a:cubicBezTo>
                <a:cubicBezTo>
                  <a:pt x="609367" y="711114"/>
                  <a:pt x="202291" y="656206"/>
                  <a:pt x="75401" y="553371"/>
                </a:cubicBezTo>
                <a:cubicBezTo>
                  <a:pt x="-51489" y="450536"/>
                  <a:pt x="9940" y="141689"/>
                  <a:pt x="56826" y="53931"/>
                </a:cubicBezTo>
                <a:cubicBezTo>
                  <a:pt x="103712" y="-33827"/>
                  <a:pt x="227815" y="7355"/>
                  <a:pt x="356717" y="26825"/>
                </a:cubicBezTo>
                <a:cubicBezTo>
                  <a:pt x="485619" y="46295"/>
                  <a:pt x="678566" y="489522"/>
                  <a:pt x="817539" y="542224"/>
                </a:cubicBezTo>
              </a:path>
            </a:pathLst>
          </a:cu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TextBox 120">
            <a:extLst>
              <a:ext uri="{FF2B5EF4-FFF2-40B4-BE49-F238E27FC236}">
                <a16:creationId xmlns:a16="http://schemas.microsoft.com/office/drawing/2014/main" id="{14AA70AB-87A9-D5E8-0316-3EE9765B278A}"/>
              </a:ext>
            </a:extLst>
          </p:cNvPr>
          <p:cNvSpPr txBox="1"/>
          <p:nvPr/>
        </p:nvSpPr>
        <p:spPr>
          <a:xfrm>
            <a:off x="1048081" y="1725741"/>
            <a:ext cx="2765501" cy="207749"/>
          </a:xfrm>
          <a:prstGeom prst="rect">
            <a:avLst/>
          </a:prstGeom>
          <a:noFill/>
        </p:spPr>
        <p:txBody>
          <a:bodyPr wrap="none" rtlCol="0">
            <a:spAutoFit/>
          </a:bodyPr>
          <a:lstStyle/>
          <a:p>
            <a:r>
              <a:rPr lang="en-US" sz="750"/>
              <a:t>Solder one end of red wire on </a:t>
            </a:r>
            <a:r>
              <a:rPr lang="en-US" sz="750" u="sng"/>
              <a:t>back of board </a:t>
            </a:r>
            <a:r>
              <a:rPr lang="en-US" sz="750"/>
              <a:t>to the BAT+ terminal</a:t>
            </a:r>
          </a:p>
        </p:txBody>
      </p:sp>
      <p:sp>
        <p:nvSpPr>
          <p:cNvPr id="122" name="Oval 121">
            <a:extLst>
              <a:ext uri="{FF2B5EF4-FFF2-40B4-BE49-F238E27FC236}">
                <a16:creationId xmlns:a16="http://schemas.microsoft.com/office/drawing/2014/main" id="{384435EE-6489-6405-B23B-55ED35092D9C}"/>
              </a:ext>
            </a:extLst>
          </p:cNvPr>
          <p:cNvSpPr/>
          <p:nvPr/>
        </p:nvSpPr>
        <p:spPr>
          <a:xfrm>
            <a:off x="94318" y="2055123"/>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B</a:t>
            </a:r>
          </a:p>
        </p:txBody>
      </p:sp>
      <p:sp>
        <p:nvSpPr>
          <p:cNvPr id="123" name="Freeform: Shape 122">
            <a:extLst>
              <a:ext uri="{FF2B5EF4-FFF2-40B4-BE49-F238E27FC236}">
                <a16:creationId xmlns:a16="http://schemas.microsoft.com/office/drawing/2014/main" id="{C7362341-C2A2-A5B3-FCC8-440F6C241A44}"/>
              </a:ext>
            </a:extLst>
          </p:cNvPr>
          <p:cNvSpPr/>
          <p:nvPr/>
        </p:nvSpPr>
        <p:spPr>
          <a:xfrm>
            <a:off x="344060" y="2039354"/>
            <a:ext cx="408720" cy="211524"/>
          </a:xfrm>
          <a:custGeom>
            <a:avLst/>
            <a:gdLst>
              <a:gd name="connsiteX0" fmla="*/ 0 w 1642164"/>
              <a:gd name="connsiteY0" fmla="*/ 286440 h 854569"/>
              <a:gd name="connsiteX1" fmla="*/ 487411 w 1642164"/>
              <a:gd name="connsiteY1" fmla="*/ 8494 h 854569"/>
              <a:gd name="connsiteX2" fmla="*/ 978851 w 1642164"/>
              <a:gd name="connsiteY2" fmla="*/ 125312 h 854569"/>
              <a:gd name="connsiteX3" fmla="*/ 982879 w 1642164"/>
              <a:gd name="connsiteY3" fmla="*/ 653005 h 854569"/>
              <a:gd name="connsiteX4" fmla="*/ 1583080 w 1642164"/>
              <a:gd name="connsiteY4" fmla="*/ 834274 h 854569"/>
              <a:gd name="connsiteX5" fmla="*/ 1587108 w 1642164"/>
              <a:gd name="connsiteY5" fmla="*/ 842330 h 85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2164" h="854569">
                <a:moveTo>
                  <a:pt x="0" y="286440"/>
                </a:moveTo>
                <a:cubicBezTo>
                  <a:pt x="162134" y="160894"/>
                  <a:pt x="324269" y="35349"/>
                  <a:pt x="487411" y="8494"/>
                </a:cubicBezTo>
                <a:cubicBezTo>
                  <a:pt x="650553" y="-18361"/>
                  <a:pt x="896273" y="17894"/>
                  <a:pt x="978851" y="125312"/>
                </a:cubicBezTo>
                <a:cubicBezTo>
                  <a:pt x="1061429" y="232730"/>
                  <a:pt x="882174" y="534845"/>
                  <a:pt x="982879" y="653005"/>
                </a:cubicBezTo>
                <a:cubicBezTo>
                  <a:pt x="1083584" y="771165"/>
                  <a:pt x="1482375" y="802720"/>
                  <a:pt x="1583080" y="834274"/>
                </a:cubicBezTo>
                <a:cubicBezTo>
                  <a:pt x="1683785" y="865828"/>
                  <a:pt x="1635446" y="854079"/>
                  <a:pt x="1587108" y="842330"/>
                </a:cubicBezTo>
              </a:path>
            </a:pathLst>
          </a:custGeom>
          <a:ln w="5715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a:p>
        </p:txBody>
      </p:sp>
      <p:sp>
        <p:nvSpPr>
          <p:cNvPr id="124" name="TextBox 123">
            <a:extLst>
              <a:ext uri="{FF2B5EF4-FFF2-40B4-BE49-F238E27FC236}">
                <a16:creationId xmlns:a16="http://schemas.microsoft.com/office/drawing/2014/main" id="{039C820A-E439-D120-7CE5-CF95A7D3AD18}"/>
              </a:ext>
            </a:extLst>
          </p:cNvPr>
          <p:cNvSpPr txBox="1"/>
          <p:nvPr/>
        </p:nvSpPr>
        <p:spPr>
          <a:xfrm>
            <a:off x="606077" y="2040348"/>
            <a:ext cx="2254143" cy="207749"/>
          </a:xfrm>
          <a:prstGeom prst="rect">
            <a:avLst/>
          </a:prstGeom>
          <a:noFill/>
        </p:spPr>
        <p:txBody>
          <a:bodyPr wrap="none" rtlCol="0">
            <a:spAutoFit/>
          </a:bodyPr>
          <a:lstStyle/>
          <a:p>
            <a:r>
              <a:rPr lang="en-US" sz="750"/>
              <a:t>Solder one end of green wire to the D6 hole (on top)</a:t>
            </a:r>
          </a:p>
        </p:txBody>
      </p:sp>
      <p:sp>
        <p:nvSpPr>
          <p:cNvPr id="125" name="Oval 124">
            <a:extLst>
              <a:ext uri="{FF2B5EF4-FFF2-40B4-BE49-F238E27FC236}">
                <a16:creationId xmlns:a16="http://schemas.microsoft.com/office/drawing/2014/main" id="{8EB0E80A-262F-332A-D771-59A13AB3FB38}"/>
              </a:ext>
            </a:extLst>
          </p:cNvPr>
          <p:cNvSpPr/>
          <p:nvPr/>
        </p:nvSpPr>
        <p:spPr>
          <a:xfrm>
            <a:off x="94318" y="2365125"/>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C</a:t>
            </a:r>
          </a:p>
        </p:txBody>
      </p:sp>
      <p:sp>
        <p:nvSpPr>
          <p:cNvPr id="126" name="Freeform: Shape 125">
            <a:extLst>
              <a:ext uri="{FF2B5EF4-FFF2-40B4-BE49-F238E27FC236}">
                <a16:creationId xmlns:a16="http://schemas.microsoft.com/office/drawing/2014/main" id="{768068A7-851C-5F2D-BFE5-33CDD577DD5B}"/>
              </a:ext>
            </a:extLst>
          </p:cNvPr>
          <p:cNvSpPr/>
          <p:nvPr/>
        </p:nvSpPr>
        <p:spPr>
          <a:xfrm>
            <a:off x="302372" y="2354951"/>
            <a:ext cx="271437" cy="219030"/>
          </a:xfrm>
          <a:custGeom>
            <a:avLst/>
            <a:gdLst>
              <a:gd name="connsiteX0" fmla="*/ 1350260 w 1350260"/>
              <a:gd name="connsiteY0" fmla="*/ 1028700 h 1028700"/>
              <a:gd name="connsiteX1" fmla="*/ 359660 w 1350260"/>
              <a:gd name="connsiteY1" fmla="*/ 828675 h 1028700"/>
              <a:gd name="connsiteX2" fmla="*/ 26285 w 1350260"/>
              <a:gd name="connsiteY2" fmla="*/ 244475 h 1028700"/>
              <a:gd name="connsiteX3" fmla="*/ 23110 w 1350260"/>
              <a:gd name="connsiteY3" fmla="*/ 101600 h 1028700"/>
              <a:gd name="connsiteX4" fmla="*/ 38985 w 1350260"/>
              <a:gd name="connsiteY4" fmla="*/ 0 h 102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260" h="1028700">
                <a:moveTo>
                  <a:pt x="1350260" y="1028700"/>
                </a:moveTo>
                <a:cubicBezTo>
                  <a:pt x="965291" y="994039"/>
                  <a:pt x="580322" y="959379"/>
                  <a:pt x="359660" y="828675"/>
                </a:cubicBezTo>
                <a:cubicBezTo>
                  <a:pt x="138997" y="697971"/>
                  <a:pt x="82377" y="365654"/>
                  <a:pt x="26285" y="244475"/>
                </a:cubicBezTo>
                <a:cubicBezTo>
                  <a:pt x="-29807" y="123296"/>
                  <a:pt x="20993" y="142346"/>
                  <a:pt x="23110" y="101600"/>
                </a:cubicBezTo>
                <a:cubicBezTo>
                  <a:pt x="25227" y="60854"/>
                  <a:pt x="32106" y="30427"/>
                  <a:pt x="38985" y="0"/>
                </a:cubicBezTo>
              </a:path>
            </a:pathLst>
          </a:cu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TextBox 126">
            <a:extLst>
              <a:ext uri="{FF2B5EF4-FFF2-40B4-BE49-F238E27FC236}">
                <a16:creationId xmlns:a16="http://schemas.microsoft.com/office/drawing/2014/main" id="{2AA9B7A8-9894-08DD-14F0-6F64E9B1D71B}"/>
              </a:ext>
            </a:extLst>
          </p:cNvPr>
          <p:cNvSpPr txBox="1"/>
          <p:nvPr/>
        </p:nvSpPr>
        <p:spPr>
          <a:xfrm>
            <a:off x="588632" y="2275774"/>
            <a:ext cx="3471917" cy="553998"/>
          </a:xfrm>
          <a:prstGeom prst="rect">
            <a:avLst/>
          </a:prstGeom>
          <a:noFill/>
        </p:spPr>
        <p:txBody>
          <a:bodyPr wrap="square" rtlCol="0">
            <a:spAutoFit/>
          </a:bodyPr>
          <a:lstStyle/>
          <a:p>
            <a:r>
              <a:rPr lang="en-US" sz="750"/>
              <a:t>Position Blue LED and measure length of silver lead needed to hole D10 and trim lead.  Use sandpaper to carefully remove just enough insulation for the very tip of the lead wire where the solder joint will be.  Do not remove more insulation than the tip because any extra exposed uninsulated wire can cause a short.</a:t>
            </a:r>
          </a:p>
        </p:txBody>
      </p:sp>
      <p:sp>
        <p:nvSpPr>
          <p:cNvPr id="128" name="Oval 127">
            <a:extLst>
              <a:ext uri="{FF2B5EF4-FFF2-40B4-BE49-F238E27FC236}">
                <a16:creationId xmlns:a16="http://schemas.microsoft.com/office/drawing/2014/main" id="{73C04D5A-72D5-0438-6C80-54B83E1F070F}"/>
              </a:ext>
            </a:extLst>
          </p:cNvPr>
          <p:cNvSpPr/>
          <p:nvPr/>
        </p:nvSpPr>
        <p:spPr>
          <a:xfrm>
            <a:off x="94318" y="2796550"/>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D</a:t>
            </a:r>
          </a:p>
        </p:txBody>
      </p:sp>
      <p:sp>
        <p:nvSpPr>
          <p:cNvPr id="129" name="Freeform: Shape 128">
            <a:extLst>
              <a:ext uri="{FF2B5EF4-FFF2-40B4-BE49-F238E27FC236}">
                <a16:creationId xmlns:a16="http://schemas.microsoft.com/office/drawing/2014/main" id="{B696CD2F-6741-5AAC-4FF1-8A9F6419343A}"/>
              </a:ext>
            </a:extLst>
          </p:cNvPr>
          <p:cNvSpPr/>
          <p:nvPr/>
        </p:nvSpPr>
        <p:spPr>
          <a:xfrm>
            <a:off x="317842" y="3085537"/>
            <a:ext cx="271437" cy="219030"/>
          </a:xfrm>
          <a:custGeom>
            <a:avLst/>
            <a:gdLst>
              <a:gd name="connsiteX0" fmla="*/ 1350260 w 1350260"/>
              <a:gd name="connsiteY0" fmla="*/ 1028700 h 1028700"/>
              <a:gd name="connsiteX1" fmla="*/ 359660 w 1350260"/>
              <a:gd name="connsiteY1" fmla="*/ 828675 h 1028700"/>
              <a:gd name="connsiteX2" fmla="*/ 26285 w 1350260"/>
              <a:gd name="connsiteY2" fmla="*/ 244475 h 1028700"/>
              <a:gd name="connsiteX3" fmla="*/ 23110 w 1350260"/>
              <a:gd name="connsiteY3" fmla="*/ 101600 h 1028700"/>
              <a:gd name="connsiteX4" fmla="*/ 38985 w 1350260"/>
              <a:gd name="connsiteY4" fmla="*/ 0 h 102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260" h="1028700">
                <a:moveTo>
                  <a:pt x="1350260" y="1028700"/>
                </a:moveTo>
                <a:cubicBezTo>
                  <a:pt x="965291" y="994039"/>
                  <a:pt x="580322" y="959379"/>
                  <a:pt x="359660" y="828675"/>
                </a:cubicBezTo>
                <a:cubicBezTo>
                  <a:pt x="138997" y="697971"/>
                  <a:pt x="82377" y="365654"/>
                  <a:pt x="26285" y="244475"/>
                </a:cubicBezTo>
                <a:cubicBezTo>
                  <a:pt x="-29807" y="123296"/>
                  <a:pt x="20993" y="142346"/>
                  <a:pt x="23110" y="101600"/>
                </a:cubicBezTo>
                <a:cubicBezTo>
                  <a:pt x="25227" y="60854"/>
                  <a:pt x="32106" y="30427"/>
                  <a:pt x="38985" y="0"/>
                </a:cubicBezTo>
              </a:path>
            </a:pathLst>
          </a:custGeom>
          <a:noFill/>
          <a:ln w="57150">
            <a:solidFill>
              <a:srgbClr val="FF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TextBox 129">
            <a:extLst>
              <a:ext uri="{FF2B5EF4-FFF2-40B4-BE49-F238E27FC236}">
                <a16:creationId xmlns:a16="http://schemas.microsoft.com/office/drawing/2014/main" id="{18579A30-1DFD-B57C-71B0-FFCA6386D630}"/>
              </a:ext>
            </a:extLst>
          </p:cNvPr>
          <p:cNvSpPr txBox="1"/>
          <p:nvPr/>
        </p:nvSpPr>
        <p:spPr>
          <a:xfrm>
            <a:off x="1143579" y="3127048"/>
            <a:ext cx="2698025" cy="323165"/>
          </a:xfrm>
          <a:prstGeom prst="rect">
            <a:avLst/>
          </a:prstGeom>
          <a:noFill/>
        </p:spPr>
        <p:txBody>
          <a:bodyPr wrap="square" rtlCol="0">
            <a:spAutoFit/>
          </a:bodyPr>
          <a:lstStyle/>
          <a:p>
            <a:r>
              <a:rPr lang="en-US" sz="750"/>
              <a:t>Repeat step “C” and “D” but for the Red LED: solder the Red LED silver lead into hole D8 and the gold/orange lead into hole D9.</a:t>
            </a:r>
          </a:p>
        </p:txBody>
      </p:sp>
      <p:sp>
        <p:nvSpPr>
          <p:cNvPr id="131" name="Oval 130">
            <a:extLst>
              <a:ext uri="{FF2B5EF4-FFF2-40B4-BE49-F238E27FC236}">
                <a16:creationId xmlns:a16="http://schemas.microsoft.com/office/drawing/2014/main" id="{DEBEBC0E-83F4-A7A3-41EE-EEDEF8AB9187}"/>
              </a:ext>
            </a:extLst>
          </p:cNvPr>
          <p:cNvSpPr/>
          <p:nvPr/>
        </p:nvSpPr>
        <p:spPr>
          <a:xfrm>
            <a:off x="92546" y="3134273"/>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chemeClr val="bg1"/>
                </a:solidFill>
              </a:rPr>
              <a:t>E</a:t>
            </a:r>
          </a:p>
        </p:txBody>
      </p:sp>
      <p:sp>
        <p:nvSpPr>
          <p:cNvPr id="132" name="Freeform: Shape 131">
            <a:extLst>
              <a:ext uri="{FF2B5EF4-FFF2-40B4-BE49-F238E27FC236}">
                <a16:creationId xmlns:a16="http://schemas.microsoft.com/office/drawing/2014/main" id="{53D64CA9-A903-97B1-7227-0128EF6C15B2}"/>
              </a:ext>
            </a:extLst>
          </p:cNvPr>
          <p:cNvSpPr/>
          <p:nvPr/>
        </p:nvSpPr>
        <p:spPr>
          <a:xfrm>
            <a:off x="292603" y="2755544"/>
            <a:ext cx="335069" cy="234482"/>
          </a:xfrm>
          <a:custGeom>
            <a:avLst/>
            <a:gdLst>
              <a:gd name="connsiteX0" fmla="*/ 8032 w 1439957"/>
              <a:gd name="connsiteY0" fmla="*/ 0 h 1017227"/>
              <a:gd name="connsiteX1" fmla="*/ 4857 w 1439957"/>
              <a:gd name="connsiteY1" fmla="*/ 196850 h 1017227"/>
              <a:gd name="connsiteX2" fmla="*/ 65182 w 1439957"/>
              <a:gd name="connsiteY2" fmla="*/ 260350 h 1017227"/>
              <a:gd name="connsiteX3" fmla="*/ 382682 w 1439957"/>
              <a:gd name="connsiteY3" fmla="*/ 990600 h 1017227"/>
              <a:gd name="connsiteX4" fmla="*/ 1439957 w 1439957"/>
              <a:gd name="connsiteY4" fmla="*/ 787400 h 101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957" h="1017227">
                <a:moveTo>
                  <a:pt x="8032" y="0"/>
                </a:moveTo>
                <a:cubicBezTo>
                  <a:pt x="1682" y="76729"/>
                  <a:pt x="-4668" y="153458"/>
                  <a:pt x="4857" y="196850"/>
                </a:cubicBezTo>
                <a:cubicBezTo>
                  <a:pt x="14382" y="240242"/>
                  <a:pt x="2211" y="128058"/>
                  <a:pt x="65182" y="260350"/>
                </a:cubicBezTo>
                <a:cubicBezTo>
                  <a:pt x="128153" y="392642"/>
                  <a:pt x="153553" y="902758"/>
                  <a:pt x="382682" y="990600"/>
                </a:cubicBezTo>
                <a:cubicBezTo>
                  <a:pt x="611811" y="1078442"/>
                  <a:pt x="1025884" y="932921"/>
                  <a:pt x="1439957" y="787400"/>
                </a:cubicBezTo>
              </a:path>
            </a:pathLst>
          </a:cu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Freeform: Shape 132">
            <a:extLst>
              <a:ext uri="{FF2B5EF4-FFF2-40B4-BE49-F238E27FC236}">
                <a16:creationId xmlns:a16="http://schemas.microsoft.com/office/drawing/2014/main" id="{68139168-1A69-9124-C62C-517B9E910911}"/>
              </a:ext>
            </a:extLst>
          </p:cNvPr>
          <p:cNvSpPr/>
          <p:nvPr/>
        </p:nvSpPr>
        <p:spPr>
          <a:xfrm>
            <a:off x="708426" y="3124857"/>
            <a:ext cx="404827" cy="235463"/>
          </a:xfrm>
          <a:custGeom>
            <a:avLst/>
            <a:gdLst>
              <a:gd name="connsiteX0" fmla="*/ 8032 w 1439957"/>
              <a:gd name="connsiteY0" fmla="*/ 0 h 1017227"/>
              <a:gd name="connsiteX1" fmla="*/ 4857 w 1439957"/>
              <a:gd name="connsiteY1" fmla="*/ 196850 h 1017227"/>
              <a:gd name="connsiteX2" fmla="*/ 65182 w 1439957"/>
              <a:gd name="connsiteY2" fmla="*/ 260350 h 1017227"/>
              <a:gd name="connsiteX3" fmla="*/ 382682 w 1439957"/>
              <a:gd name="connsiteY3" fmla="*/ 990600 h 1017227"/>
              <a:gd name="connsiteX4" fmla="*/ 1439957 w 1439957"/>
              <a:gd name="connsiteY4" fmla="*/ 787400 h 101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957" h="1017227">
                <a:moveTo>
                  <a:pt x="8032" y="0"/>
                </a:moveTo>
                <a:cubicBezTo>
                  <a:pt x="1682" y="76729"/>
                  <a:pt x="-4668" y="153458"/>
                  <a:pt x="4857" y="196850"/>
                </a:cubicBezTo>
                <a:cubicBezTo>
                  <a:pt x="14382" y="240242"/>
                  <a:pt x="2211" y="128058"/>
                  <a:pt x="65182" y="260350"/>
                </a:cubicBezTo>
                <a:cubicBezTo>
                  <a:pt x="128153" y="392642"/>
                  <a:pt x="153553" y="902758"/>
                  <a:pt x="382682" y="990600"/>
                </a:cubicBezTo>
                <a:cubicBezTo>
                  <a:pt x="611811" y="1078442"/>
                  <a:pt x="1025884" y="932921"/>
                  <a:pt x="1439957" y="787400"/>
                </a:cubicBezTo>
              </a:path>
            </a:pathLst>
          </a:custGeom>
          <a:noFill/>
          <a:ln w="57150">
            <a:solidFill>
              <a:srgbClr val="C55A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TextBox 133">
            <a:extLst>
              <a:ext uri="{FF2B5EF4-FFF2-40B4-BE49-F238E27FC236}">
                <a16:creationId xmlns:a16="http://schemas.microsoft.com/office/drawing/2014/main" id="{28970758-C10A-85C6-39D3-DE1665557B24}"/>
              </a:ext>
            </a:extLst>
          </p:cNvPr>
          <p:cNvSpPr txBox="1"/>
          <p:nvPr/>
        </p:nvSpPr>
        <p:spPr>
          <a:xfrm>
            <a:off x="614060" y="2767028"/>
            <a:ext cx="3140714" cy="323165"/>
          </a:xfrm>
          <a:prstGeom prst="rect">
            <a:avLst/>
          </a:prstGeom>
          <a:noFill/>
        </p:spPr>
        <p:txBody>
          <a:bodyPr wrap="square" rtlCol="0">
            <a:spAutoFit/>
          </a:bodyPr>
          <a:lstStyle/>
          <a:p>
            <a:r>
              <a:rPr lang="en-US" sz="750"/>
              <a:t>Do the same (measure, trim, sandpaper tip) for the gold/orange lead of the Blue LED.  Solder into hole “3V3”.</a:t>
            </a:r>
          </a:p>
        </p:txBody>
      </p:sp>
      <p:sp>
        <p:nvSpPr>
          <p:cNvPr id="135" name="Oval 134">
            <a:extLst>
              <a:ext uri="{FF2B5EF4-FFF2-40B4-BE49-F238E27FC236}">
                <a16:creationId xmlns:a16="http://schemas.microsoft.com/office/drawing/2014/main" id="{9F9B42F8-C48C-51B9-C5ED-00F52C0330D0}"/>
              </a:ext>
            </a:extLst>
          </p:cNvPr>
          <p:cNvSpPr/>
          <p:nvPr/>
        </p:nvSpPr>
        <p:spPr>
          <a:xfrm>
            <a:off x="527849" y="2884119"/>
            <a:ext cx="165898" cy="1695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Oval 136">
            <a:extLst>
              <a:ext uri="{FF2B5EF4-FFF2-40B4-BE49-F238E27FC236}">
                <a16:creationId xmlns:a16="http://schemas.microsoft.com/office/drawing/2014/main" id="{49DE722A-0BAF-E8B7-B08E-8FBD3EA871CC}"/>
              </a:ext>
            </a:extLst>
          </p:cNvPr>
          <p:cNvSpPr/>
          <p:nvPr/>
        </p:nvSpPr>
        <p:spPr>
          <a:xfrm>
            <a:off x="97816" y="3574706"/>
            <a:ext cx="173574" cy="173574"/>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F</a:t>
            </a:r>
          </a:p>
        </p:txBody>
      </p:sp>
      <p:grpSp>
        <p:nvGrpSpPr>
          <p:cNvPr id="144" name="Group 143">
            <a:extLst>
              <a:ext uri="{FF2B5EF4-FFF2-40B4-BE49-F238E27FC236}">
                <a16:creationId xmlns:a16="http://schemas.microsoft.com/office/drawing/2014/main" id="{B9798B3E-18B2-B088-72B4-82CC9057FAEF}"/>
              </a:ext>
            </a:extLst>
          </p:cNvPr>
          <p:cNvGrpSpPr/>
          <p:nvPr/>
        </p:nvGrpSpPr>
        <p:grpSpPr>
          <a:xfrm>
            <a:off x="300194" y="3447441"/>
            <a:ext cx="599346" cy="456529"/>
            <a:chOff x="526089" y="4733772"/>
            <a:chExt cx="1197809" cy="912385"/>
          </a:xfrm>
        </p:grpSpPr>
        <p:pic>
          <p:nvPicPr>
            <p:cNvPr id="140" name="Picture 139" descr="A close-up of a resistor&#10;&#10;Description automatically generated">
              <a:extLst>
                <a:ext uri="{FF2B5EF4-FFF2-40B4-BE49-F238E27FC236}">
                  <a16:creationId xmlns:a16="http://schemas.microsoft.com/office/drawing/2014/main" id="{79A04C54-9FC5-D224-9109-B48619EF0CF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420" t="40784" r="40145" b="39233"/>
            <a:stretch/>
          </p:blipFill>
          <p:spPr>
            <a:xfrm rot="13500000">
              <a:off x="1108651" y="4947569"/>
              <a:ext cx="606701" cy="623792"/>
            </a:xfrm>
            <a:prstGeom prst="rect">
              <a:avLst/>
            </a:prstGeom>
            <a:effectLst>
              <a:outerShdw blurRad="50800" dist="38100" dir="2700000" algn="tl" rotWithShape="0">
                <a:prstClr val="black">
                  <a:alpha val="40000"/>
                </a:prstClr>
              </a:outerShdw>
            </a:effectLst>
          </p:spPr>
        </p:pic>
        <p:pic>
          <p:nvPicPr>
            <p:cNvPr id="141" name="Picture 140" descr="A close-up of a resistor&#10;&#10;Description automatically generated">
              <a:extLst>
                <a:ext uri="{FF2B5EF4-FFF2-40B4-BE49-F238E27FC236}">
                  <a16:creationId xmlns:a16="http://schemas.microsoft.com/office/drawing/2014/main" id="{FC4A8AC5-2B8F-23CE-C662-402FC6494771}"/>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420" t="40784" r="40145" b="39233"/>
            <a:stretch/>
          </p:blipFill>
          <p:spPr>
            <a:xfrm rot="7151383">
              <a:off x="534634" y="5030911"/>
              <a:ext cx="606701" cy="623792"/>
            </a:xfrm>
            <a:prstGeom prst="rect">
              <a:avLst/>
            </a:prstGeom>
            <a:effectLst>
              <a:outerShdw blurRad="50800" dist="38100" dir="2700000" algn="tl" rotWithShape="0">
                <a:prstClr val="black">
                  <a:alpha val="40000"/>
                </a:prstClr>
              </a:outerShdw>
            </a:effectLst>
          </p:spPr>
        </p:pic>
        <p:cxnSp>
          <p:nvCxnSpPr>
            <p:cNvPr id="142" name="Straight Connector 141">
              <a:extLst>
                <a:ext uri="{FF2B5EF4-FFF2-40B4-BE49-F238E27FC236}">
                  <a16:creationId xmlns:a16="http://schemas.microsoft.com/office/drawing/2014/main" id="{3023D1F6-8531-5F5A-B513-FEB386F726DD}"/>
                </a:ext>
              </a:extLst>
            </p:cNvPr>
            <p:cNvCxnSpPr>
              <a:cxnSpLocks/>
            </p:cNvCxnSpPr>
            <p:nvPr/>
          </p:nvCxnSpPr>
          <p:spPr>
            <a:xfrm flipH="1" flipV="1">
              <a:off x="739894" y="4919550"/>
              <a:ext cx="394763" cy="340384"/>
            </a:xfrm>
            <a:prstGeom prst="line">
              <a:avLst/>
            </a:prstGeom>
            <a:ln w="57150">
              <a:solidFill>
                <a:srgbClr val="00B0F0"/>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43" name="Oval 142">
              <a:extLst>
                <a:ext uri="{FF2B5EF4-FFF2-40B4-BE49-F238E27FC236}">
                  <a16:creationId xmlns:a16="http://schemas.microsoft.com/office/drawing/2014/main" id="{E7852C77-33D7-A205-71D0-E73F1E88985E}"/>
                </a:ext>
              </a:extLst>
            </p:cNvPr>
            <p:cNvSpPr/>
            <p:nvPr/>
          </p:nvSpPr>
          <p:spPr>
            <a:xfrm>
              <a:off x="570982" y="4733772"/>
              <a:ext cx="353976" cy="361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5" name="TextBox 144">
            <a:extLst>
              <a:ext uri="{FF2B5EF4-FFF2-40B4-BE49-F238E27FC236}">
                <a16:creationId xmlns:a16="http://schemas.microsoft.com/office/drawing/2014/main" id="{6C43E8B8-769A-AD02-997C-CE83D56241F4}"/>
              </a:ext>
            </a:extLst>
          </p:cNvPr>
          <p:cNvSpPr txBox="1"/>
          <p:nvPr/>
        </p:nvSpPr>
        <p:spPr>
          <a:xfrm>
            <a:off x="868308" y="3467149"/>
            <a:ext cx="3248313" cy="438582"/>
          </a:xfrm>
          <a:prstGeom prst="rect">
            <a:avLst/>
          </a:prstGeom>
          <a:noFill/>
        </p:spPr>
        <p:txBody>
          <a:bodyPr wrap="square" rtlCol="0">
            <a:spAutoFit/>
          </a:bodyPr>
          <a:lstStyle/>
          <a:p>
            <a:r>
              <a:rPr lang="en-US" sz="750"/>
              <a:t>Solder one end of both of the 120K resistors together into hole A0/D0.  Sometimes both leads will fit in the hole, other times only one will fit and the other must be twisted and soldered to the other after going thru the hole.</a:t>
            </a:r>
          </a:p>
        </p:txBody>
      </p:sp>
      <p:sp>
        <p:nvSpPr>
          <p:cNvPr id="146" name="Oval 145">
            <a:extLst>
              <a:ext uri="{FF2B5EF4-FFF2-40B4-BE49-F238E27FC236}">
                <a16:creationId xmlns:a16="http://schemas.microsoft.com/office/drawing/2014/main" id="{EAC114E6-BFE0-BC83-6CAA-10849CA920A6}"/>
              </a:ext>
            </a:extLst>
          </p:cNvPr>
          <p:cNvSpPr/>
          <p:nvPr/>
        </p:nvSpPr>
        <p:spPr>
          <a:xfrm>
            <a:off x="97505" y="4008512"/>
            <a:ext cx="173574" cy="173574"/>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G</a:t>
            </a:r>
          </a:p>
        </p:txBody>
      </p:sp>
      <p:cxnSp>
        <p:nvCxnSpPr>
          <p:cNvPr id="148" name="Straight Connector 147">
            <a:extLst>
              <a:ext uri="{FF2B5EF4-FFF2-40B4-BE49-F238E27FC236}">
                <a16:creationId xmlns:a16="http://schemas.microsoft.com/office/drawing/2014/main" id="{E97A1856-3966-887F-EF2D-350FEB67BD26}"/>
              </a:ext>
            </a:extLst>
          </p:cNvPr>
          <p:cNvCxnSpPr>
            <a:cxnSpLocks/>
          </p:cNvCxnSpPr>
          <p:nvPr/>
        </p:nvCxnSpPr>
        <p:spPr>
          <a:xfrm flipH="1">
            <a:off x="706596" y="4042242"/>
            <a:ext cx="328616" cy="81431"/>
          </a:xfrm>
          <a:prstGeom prst="line">
            <a:avLst/>
          </a:prstGeom>
          <a:ln w="57150">
            <a:solidFill>
              <a:srgbClr val="00B0F0"/>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50" name="Freeform: Shape 149">
            <a:extLst>
              <a:ext uri="{FF2B5EF4-FFF2-40B4-BE49-F238E27FC236}">
                <a16:creationId xmlns:a16="http://schemas.microsoft.com/office/drawing/2014/main" id="{0AD591BB-C6E3-4BCD-EAF0-6065C8E3B4AC}"/>
              </a:ext>
            </a:extLst>
          </p:cNvPr>
          <p:cNvSpPr/>
          <p:nvPr/>
        </p:nvSpPr>
        <p:spPr>
          <a:xfrm>
            <a:off x="669443" y="4075022"/>
            <a:ext cx="390954" cy="314739"/>
          </a:xfrm>
          <a:custGeom>
            <a:avLst/>
            <a:gdLst>
              <a:gd name="connsiteX0" fmla="*/ 521272 w 521272"/>
              <a:gd name="connsiteY0" fmla="*/ 0 h 419652"/>
              <a:gd name="connsiteX1" fmla="*/ 75115 w 521272"/>
              <a:gd name="connsiteY1" fmla="*/ 154609 h 419652"/>
              <a:gd name="connsiteX2" fmla="*/ 4437 w 521272"/>
              <a:gd name="connsiteY2" fmla="*/ 419652 h 419652"/>
            </a:gdLst>
            <a:ahLst/>
            <a:cxnLst>
              <a:cxn ang="0">
                <a:pos x="connsiteX0" y="connsiteY0"/>
              </a:cxn>
              <a:cxn ang="0">
                <a:pos x="connsiteX1" y="connsiteY1"/>
              </a:cxn>
              <a:cxn ang="0">
                <a:pos x="connsiteX2" y="connsiteY2"/>
              </a:cxn>
            </a:cxnLst>
            <a:rect l="l" t="t" r="r" b="b"/>
            <a:pathLst>
              <a:path w="521272" h="419652">
                <a:moveTo>
                  <a:pt x="521272" y="0"/>
                </a:moveTo>
                <a:cubicBezTo>
                  <a:pt x="341263" y="42333"/>
                  <a:pt x="161254" y="84667"/>
                  <a:pt x="75115" y="154609"/>
                </a:cubicBezTo>
                <a:cubicBezTo>
                  <a:pt x="-11024" y="224551"/>
                  <a:pt x="-3294" y="322101"/>
                  <a:pt x="4437" y="419652"/>
                </a:cubicBezTo>
              </a:path>
            </a:pathLst>
          </a:cu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Oval 150">
            <a:extLst>
              <a:ext uri="{FF2B5EF4-FFF2-40B4-BE49-F238E27FC236}">
                <a16:creationId xmlns:a16="http://schemas.microsoft.com/office/drawing/2014/main" id="{AEA93982-C449-9D88-1B31-772E16B348BD}"/>
              </a:ext>
            </a:extLst>
          </p:cNvPr>
          <p:cNvSpPr/>
          <p:nvPr/>
        </p:nvSpPr>
        <p:spPr>
          <a:xfrm>
            <a:off x="944412" y="3973848"/>
            <a:ext cx="165898" cy="16956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TextBox 152">
            <a:extLst>
              <a:ext uri="{FF2B5EF4-FFF2-40B4-BE49-F238E27FC236}">
                <a16:creationId xmlns:a16="http://schemas.microsoft.com/office/drawing/2014/main" id="{E6A94142-FBD3-8DCE-4A5E-D0359518C65F}"/>
              </a:ext>
            </a:extLst>
          </p:cNvPr>
          <p:cNvSpPr txBox="1"/>
          <p:nvPr/>
        </p:nvSpPr>
        <p:spPr>
          <a:xfrm>
            <a:off x="1065550" y="3909264"/>
            <a:ext cx="3533961" cy="438582"/>
          </a:xfrm>
          <a:prstGeom prst="rect">
            <a:avLst/>
          </a:prstGeom>
          <a:noFill/>
        </p:spPr>
        <p:txBody>
          <a:bodyPr wrap="square" rtlCol="0">
            <a:spAutoFit/>
          </a:bodyPr>
          <a:lstStyle/>
          <a:p>
            <a:r>
              <a:rPr lang="en-US" sz="750"/>
              <a:t>Place both one end of the Black wire and a remaining free end of </a:t>
            </a:r>
            <a:r>
              <a:rPr lang="en-US" sz="750" u="sng"/>
              <a:t>one</a:t>
            </a:r>
            <a:r>
              <a:rPr lang="en-US" sz="750"/>
              <a:t> of the 120K resistors into the GND hole.  Solder them together into GND.  If they don’t both fit, have one go thru the hole, twist and solder the other to it.</a:t>
            </a:r>
          </a:p>
        </p:txBody>
      </p:sp>
      <p:grpSp>
        <p:nvGrpSpPr>
          <p:cNvPr id="161" name="Group 160">
            <a:extLst>
              <a:ext uri="{FF2B5EF4-FFF2-40B4-BE49-F238E27FC236}">
                <a16:creationId xmlns:a16="http://schemas.microsoft.com/office/drawing/2014/main" id="{39C2CB1F-F6F0-D26D-9426-CE44F0651AAB}"/>
              </a:ext>
            </a:extLst>
          </p:cNvPr>
          <p:cNvGrpSpPr/>
          <p:nvPr/>
        </p:nvGrpSpPr>
        <p:grpSpPr>
          <a:xfrm>
            <a:off x="245985" y="4479986"/>
            <a:ext cx="489289" cy="469386"/>
            <a:chOff x="331603" y="5289371"/>
            <a:chExt cx="1099343" cy="1054626"/>
          </a:xfrm>
        </p:grpSpPr>
        <p:grpSp>
          <p:nvGrpSpPr>
            <p:cNvPr id="154" name="Group 153">
              <a:extLst>
                <a:ext uri="{FF2B5EF4-FFF2-40B4-BE49-F238E27FC236}">
                  <a16:creationId xmlns:a16="http://schemas.microsoft.com/office/drawing/2014/main" id="{691D04C4-2B6B-0CBD-A2B1-2B6A0ACB3FBC}"/>
                </a:ext>
              </a:extLst>
            </p:cNvPr>
            <p:cNvGrpSpPr/>
            <p:nvPr/>
          </p:nvGrpSpPr>
          <p:grpSpPr>
            <a:xfrm>
              <a:off x="633159" y="5334208"/>
              <a:ext cx="797787" cy="869738"/>
              <a:chOff x="7516121" y="3223778"/>
              <a:chExt cx="2074867" cy="2261996"/>
            </a:xfrm>
          </p:grpSpPr>
          <p:pic>
            <p:nvPicPr>
              <p:cNvPr id="155" name="Picture 154">
                <a:extLst>
                  <a:ext uri="{FF2B5EF4-FFF2-40B4-BE49-F238E27FC236}">
                    <a16:creationId xmlns:a16="http://schemas.microsoft.com/office/drawing/2014/main" id="{65A5DC51-3E81-8EAF-042A-294A8C53E09E}"/>
                  </a:ext>
                </a:extLst>
              </p:cNvPr>
              <p:cNvPicPr>
                <a:picLocks noChangeAspect="1"/>
              </p:cNvPicPr>
              <p:nvPr/>
            </p:nvPicPr>
            <p:blipFill rotWithShape="1">
              <a:blip r:embed="rId5">
                <a:clrChange>
                  <a:clrFrom>
                    <a:srgbClr val="FFFFFF"/>
                  </a:clrFrom>
                  <a:clrTo>
                    <a:srgbClr val="FFFFFF">
                      <a:alpha val="0"/>
                    </a:srgbClr>
                  </a:clrTo>
                </a:clrChange>
              </a:blip>
              <a:srcRect l="2886" t="12709" b="8275"/>
              <a:stretch/>
            </p:blipFill>
            <p:spPr>
              <a:xfrm>
                <a:off x="7516121" y="3223778"/>
                <a:ext cx="1129822" cy="2261996"/>
              </a:xfrm>
              <a:prstGeom prst="rect">
                <a:avLst/>
              </a:prstGeom>
            </p:spPr>
          </p:pic>
          <p:sp>
            <p:nvSpPr>
              <p:cNvPr id="156" name="TextBox 155">
                <a:extLst>
                  <a:ext uri="{FF2B5EF4-FFF2-40B4-BE49-F238E27FC236}">
                    <a16:creationId xmlns:a16="http://schemas.microsoft.com/office/drawing/2014/main" id="{8B4644AD-8133-335B-C4C2-5A25C1D5EEC5}"/>
                  </a:ext>
                </a:extLst>
              </p:cNvPr>
              <p:cNvSpPr txBox="1"/>
              <p:nvPr/>
            </p:nvSpPr>
            <p:spPr>
              <a:xfrm>
                <a:off x="7593921" y="3713620"/>
                <a:ext cx="1997067" cy="1146539"/>
              </a:xfrm>
              <a:prstGeom prst="rect">
                <a:avLst/>
              </a:prstGeom>
              <a:noFill/>
            </p:spPr>
            <p:txBody>
              <a:bodyPr wrap="none" rtlCol="0">
                <a:spAutoFit/>
              </a:bodyPr>
              <a:lstStyle/>
              <a:p>
                <a:r>
                  <a:rPr lang="en-US" sz="675" b="1">
                    <a:solidFill>
                      <a:schemeClr val="bg1"/>
                    </a:solidFill>
                    <a:effectLst>
                      <a:outerShdw blurRad="38100" dist="38100" dir="2700000" algn="tl">
                        <a:srgbClr val="000000">
                          <a:alpha val="43137"/>
                        </a:srgbClr>
                      </a:outerShdw>
                    </a:effectLst>
                  </a:rPr>
                  <a:t>5.1K</a:t>
                </a:r>
              </a:p>
            </p:txBody>
          </p:sp>
        </p:grpSp>
        <p:grpSp>
          <p:nvGrpSpPr>
            <p:cNvPr id="157" name="Group 156">
              <a:extLst>
                <a:ext uri="{FF2B5EF4-FFF2-40B4-BE49-F238E27FC236}">
                  <a16:creationId xmlns:a16="http://schemas.microsoft.com/office/drawing/2014/main" id="{CE6F1133-F68B-18F2-27DD-B19D683D36C6}"/>
                </a:ext>
              </a:extLst>
            </p:cNvPr>
            <p:cNvGrpSpPr/>
            <p:nvPr/>
          </p:nvGrpSpPr>
          <p:grpSpPr>
            <a:xfrm>
              <a:off x="331603" y="5510114"/>
              <a:ext cx="767873" cy="833883"/>
              <a:chOff x="9236088" y="3320806"/>
              <a:chExt cx="1953487" cy="2121420"/>
            </a:xfrm>
          </p:grpSpPr>
          <p:pic>
            <p:nvPicPr>
              <p:cNvPr id="158" name="Picture 157">
                <a:extLst>
                  <a:ext uri="{FF2B5EF4-FFF2-40B4-BE49-F238E27FC236}">
                    <a16:creationId xmlns:a16="http://schemas.microsoft.com/office/drawing/2014/main" id="{54358491-66B6-F03D-FB15-7FD9DB27F17F}"/>
                  </a:ext>
                </a:extLst>
              </p:cNvPr>
              <p:cNvPicPr>
                <a:picLocks noChangeAspect="1"/>
              </p:cNvPicPr>
              <p:nvPr/>
            </p:nvPicPr>
            <p:blipFill rotWithShape="1">
              <a:blip r:embed="rId6">
                <a:clrChange>
                  <a:clrFrom>
                    <a:srgbClr val="FFFFFF"/>
                  </a:clrFrom>
                  <a:clrTo>
                    <a:srgbClr val="FFFFFF">
                      <a:alpha val="0"/>
                    </a:srgbClr>
                  </a:clrTo>
                </a:clrChange>
              </a:blip>
              <a:srcRect t="9631" b="12961"/>
              <a:stretch/>
            </p:blipFill>
            <p:spPr>
              <a:xfrm>
                <a:off x="9348674" y="3320806"/>
                <a:ext cx="1131366" cy="2121420"/>
              </a:xfrm>
              <a:prstGeom prst="rect">
                <a:avLst/>
              </a:prstGeom>
            </p:spPr>
          </p:pic>
          <p:sp>
            <p:nvSpPr>
              <p:cNvPr id="159" name="TextBox 158">
                <a:extLst>
                  <a:ext uri="{FF2B5EF4-FFF2-40B4-BE49-F238E27FC236}">
                    <a16:creationId xmlns:a16="http://schemas.microsoft.com/office/drawing/2014/main" id="{60382777-3601-271C-ED6D-D83A0A930FC5}"/>
                  </a:ext>
                </a:extLst>
              </p:cNvPr>
              <p:cNvSpPr txBox="1"/>
              <p:nvPr/>
            </p:nvSpPr>
            <p:spPr>
              <a:xfrm>
                <a:off x="9236088" y="3971935"/>
                <a:ext cx="1953487" cy="112151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675" b="1">
                    <a:solidFill>
                      <a:schemeClr val="bg1"/>
                    </a:solidFill>
                    <a:effectLst>
                      <a:outerShdw blurRad="38100" dist="38100" dir="2700000" algn="tl">
                        <a:srgbClr val="000000">
                          <a:alpha val="43137"/>
                        </a:srgbClr>
                      </a:outerShdw>
                    </a:effectLst>
                  </a:rPr>
                  <a:t>3.6K</a:t>
                </a:r>
              </a:p>
            </p:txBody>
          </p:sp>
        </p:grpSp>
        <p:cxnSp>
          <p:nvCxnSpPr>
            <p:cNvPr id="160" name="Straight Connector 159">
              <a:extLst>
                <a:ext uri="{FF2B5EF4-FFF2-40B4-BE49-F238E27FC236}">
                  <a16:creationId xmlns:a16="http://schemas.microsoft.com/office/drawing/2014/main" id="{2F40EAF6-7D9B-9FA9-761C-3560D3E39505}"/>
                </a:ext>
              </a:extLst>
            </p:cNvPr>
            <p:cNvCxnSpPr>
              <a:cxnSpLocks/>
            </p:cNvCxnSpPr>
            <p:nvPr/>
          </p:nvCxnSpPr>
          <p:spPr>
            <a:xfrm flipH="1">
              <a:off x="554404" y="5289371"/>
              <a:ext cx="266166" cy="211900"/>
            </a:xfrm>
            <a:prstGeom prst="line">
              <a:avLst/>
            </a:prstGeom>
            <a:ln w="57150">
              <a:solidFill>
                <a:srgbClr val="FFC000"/>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grpSp>
      <p:sp>
        <p:nvSpPr>
          <p:cNvPr id="162" name="Oval 161">
            <a:extLst>
              <a:ext uri="{FF2B5EF4-FFF2-40B4-BE49-F238E27FC236}">
                <a16:creationId xmlns:a16="http://schemas.microsoft.com/office/drawing/2014/main" id="{AA552883-4965-9BDC-1F54-09DD6E5016B9}"/>
              </a:ext>
            </a:extLst>
          </p:cNvPr>
          <p:cNvSpPr/>
          <p:nvPr/>
        </p:nvSpPr>
        <p:spPr>
          <a:xfrm>
            <a:off x="97505" y="4491944"/>
            <a:ext cx="173574" cy="173574"/>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H</a:t>
            </a:r>
          </a:p>
        </p:txBody>
      </p:sp>
      <p:sp>
        <p:nvSpPr>
          <p:cNvPr id="163" name="TextBox 162">
            <a:extLst>
              <a:ext uri="{FF2B5EF4-FFF2-40B4-BE49-F238E27FC236}">
                <a16:creationId xmlns:a16="http://schemas.microsoft.com/office/drawing/2014/main" id="{7ABE120C-7A12-3CE6-2D73-6C993A19E7A5}"/>
              </a:ext>
            </a:extLst>
          </p:cNvPr>
          <p:cNvSpPr txBox="1"/>
          <p:nvPr/>
        </p:nvSpPr>
        <p:spPr>
          <a:xfrm>
            <a:off x="571413" y="4433727"/>
            <a:ext cx="2770619" cy="553998"/>
          </a:xfrm>
          <a:prstGeom prst="rect">
            <a:avLst/>
          </a:prstGeom>
          <a:noFill/>
        </p:spPr>
        <p:txBody>
          <a:bodyPr wrap="square" rtlCol="0">
            <a:spAutoFit/>
          </a:bodyPr>
          <a:lstStyle/>
          <a:p>
            <a:r>
              <a:rPr lang="en-US" sz="750"/>
              <a:t>Solder together in hole D7: one end of the 3.6K resistor and one end of the 5.1K resistor.  These often both fit in the hole, but if not, have one go through the hole and have the other twist to it and solder together.</a:t>
            </a:r>
          </a:p>
        </p:txBody>
      </p:sp>
      <p:sp>
        <p:nvSpPr>
          <p:cNvPr id="164" name="Oval 163">
            <a:extLst>
              <a:ext uri="{FF2B5EF4-FFF2-40B4-BE49-F238E27FC236}">
                <a16:creationId xmlns:a16="http://schemas.microsoft.com/office/drawing/2014/main" id="{7189AECA-2CCB-A761-8D0B-B1E2AFB541A9}"/>
              </a:ext>
            </a:extLst>
          </p:cNvPr>
          <p:cNvSpPr/>
          <p:nvPr/>
        </p:nvSpPr>
        <p:spPr>
          <a:xfrm>
            <a:off x="385545" y="4389877"/>
            <a:ext cx="165898" cy="16956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Oval 166">
            <a:extLst>
              <a:ext uri="{FF2B5EF4-FFF2-40B4-BE49-F238E27FC236}">
                <a16:creationId xmlns:a16="http://schemas.microsoft.com/office/drawing/2014/main" id="{FDE277D1-10E0-0C29-4069-8FBE1DC2B51F}"/>
              </a:ext>
            </a:extLst>
          </p:cNvPr>
          <p:cNvSpPr/>
          <p:nvPr/>
        </p:nvSpPr>
        <p:spPr>
          <a:xfrm>
            <a:off x="937717" y="1758688"/>
            <a:ext cx="140413" cy="1435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Oval 167">
            <a:extLst>
              <a:ext uri="{FF2B5EF4-FFF2-40B4-BE49-F238E27FC236}">
                <a16:creationId xmlns:a16="http://schemas.microsoft.com/office/drawing/2014/main" id="{6D3E5071-A1D9-DB79-C2F4-A2E61AB56C3F}"/>
              </a:ext>
            </a:extLst>
          </p:cNvPr>
          <p:cNvSpPr/>
          <p:nvPr/>
        </p:nvSpPr>
        <p:spPr>
          <a:xfrm>
            <a:off x="294539" y="2026209"/>
            <a:ext cx="136488" cy="1395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Oval 168">
            <a:extLst>
              <a:ext uri="{FF2B5EF4-FFF2-40B4-BE49-F238E27FC236}">
                <a16:creationId xmlns:a16="http://schemas.microsoft.com/office/drawing/2014/main" id="{5789863D-2AF2-B9E8-A915-D1F80ED6CD37}"/>
              </a:ext>
            </a:extLst>
          </p:cNvPr>
          <p:cNvSpPr/>
          <p:nvPr/>
        </p:nvSpPr>
        <p:spPr>
          <a:xfrm>
            <a:off x="469491" y="2505126"/>
            <a:ext cx="136488" cy="1395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Oval 169">
            <a:extLst>
              <a:ext uri="{FF2B5EF4-FFF2-40B4-BE49-F238E27FC236}">
                <a16:creationId xmlns:a16="http://schemas.microsoft.com/office/drawing/2014/main" id="{A8D1584A-D3BC-A8FA-BF65-0BEEC0F78A66}"/>
              </a:ext>
            </a:extLst>
          </p:cNvPr>
          <p:cNvSpPr/>
          <p:nvPr/>
        </p:nvSpPr>
        <p:spPr>
          <a:xfrm>
            <a:off x="512541" y="3243123"/>
            <a:ext cx="136488" cy="1395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30" name="Group 229">
            <a:extLst>
              <a:ext uri="{FF2B5EF4-FFF2-40B4-BE49-F238E27FC236}">
                <a16:creationId xmlns:a16="http://schemas.microsoft.com/office/drawing/2014/main" id="{63580A22-D178-312B-5389-5B6E3D740DE4}"/>
              </a:ext>
            </a:extLst>
          </p:cNvPr>
          <p:cNvGrpSpPr/>
          <p:nvPr/>
        </p:nvGrpSpPr>
        <p:grpSpPr>
          <a:xfrm>
            <a:off x="90243" y="5025392"/>
            <a:ext cx="3335583" cy="336970"/>
            <a:chOff x="90243" y="4952128"/>
            <a:chExt cx="3335583" cy="336970"/>
          </a:xfrm>
        </p:grpSpPr>
        <p:sp>
          <p:nvSpPr>
            <p:cNvPr id="165" name="Oval 164">
              <a:extLst>
                <a:ext uri="{FF2B5EF4-FFF2-40B4-BE49-F238E27FC236}">
                  <a16:creationId xmlns:a16="http://schemas.microsoft.com/office/drawing/2014/main" id="{62F934D4-2CF4-D532-BE12-8EDEDD628D19}"/>
                </a:ext>
              </a:extLst>
            </p:cNvPr>
            <p:cNvSpPr/>
            <p:nvPr/>
          </p:nvSpPr>
          <p:spPr>
            <a:xfrm>
              <a:off x="90243" y="4952128"/>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I</a:t>
              </a:r>
            </a:p>
          </p:txBody>
        </p:sp>
        <p:sp>
          <p:nvSpPr>
            <p:cNvPr id="166" name="TextBox 165">
              <a:extLst>
                <a:ext uri="{FF2B5EF4-FFF2-40B4-BE49-F238E27FC236}">
                  <a16:creationId xmlns:a16="http://schemas.microsoft.com/office/drawing/2014/main" id="{95936271-4039-CA2D-7076-873304670E13}"/>
                </a:ext>
              </a:extLst>
            </p:cNvPr>
            <p:cNvSpPr txBox="1"/>
            <p:nvPr/>
          </p:nvSpPr>
          <p:spPr>
            <a:xfrm>
              <a:off x="749164" y="4965933"/>
              <a:ext cx="2676662" cy="323165"/>
            </a:xfrm>
            <a:prstGeom prst="rect">
              <a:avLst/>
            </a:prstGeom>
            <a:noFill/>
          </p:spPr>
          <p:txBody>
            <a:bodyPr wrap="square" rtlCol="0">
              <a:spAutoFit/>
            </a:bodyPr>
            <a:lstStyle/>
            <a:p>
              <a:r>
                <a:rPr lang="en-US" sz="750"/>
                <a:t>Route, measure, trim, strip, and solder the remaining end of the Green wire into hole “TIP” on the jack board.</a:t>
              </a:r>
            </a:p>
          </p:txBody>
        </p:sp>
        <p:sp>
          <p:nvSpPr>
            <p:cNvPr id="171" name="Freeform: Shape 170">
              <a:extLst>
                <a:ext uri="{FF2B5EF4-FFF2-40B4-BE49-F238E27FC236}">
                  <a16:creationId xmlns:a16="http://schemas.microsoft.com/office/drawing/2014/main" id="{96ECF001-A3DE-58C8-1370-943ADC5E5488}"/>
                </a:ext>
              </a:extLst>
            </p:cNvPr>
            <p:cNvSpPr/>
            <p:nvPr/>
          </p:nvSpPr>
          <p:spPr>
            <a:xfrm>
              <a:off x="343996" y="4979078"/>
              <a:ext cx="408720" cy="211524"/>
            </a:xfrm>
            <a:custGeom>
              <a:avLst/>
              <a:gdLst>
                <a:gd name="connsiteX0" fmla="*/ 0 w 1642164"/>
                <a:gd name="connsiteY0" fmla="*/ 286440 h 854569"/>
                <a:gd name="connsiteX1" fmla="*/ 487411 w 1642164"/>
                <a:gd name="connsiteY1" fmla="*/ 8494 h 854569"/>
                <a:gd name="connsiteX2" fmla="*/ 978851 w 1642164"/>
                <a:gd name="connsiteY2" fmla="*/ 125312 h 854569"/>
                <a:gd name="connsiteX3" fmla="*/ 982879 w 1642164"/>
                <a:gd name="connsiteY3" fmla="*/ 653005 h 854569"/>
                <a:gd name="connsiteX4" fmla="*/ 1583080 w 1642164"/>
                <a:gd name="connsiteY4" fmla="*/ 834274 h 854569"/>
                <a:gd name="connsiteX5" fmla="*/ 1587108 w 1642164"/>
                <a:gd name="connsiteY5" fmla="*/ 842330 h 85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2164" h="854569">
                  <a:moveTo>
                    <a:pt x="0" y="286440"/>
                  </a:moveTo>
                  <a:cubicBezTo>
                    <a:pt x="162134" y="160894"/>
                    <a:pt x="324269" y="35349"/>
                    <a:pt x="487411" y="8494"/>
                  </a:cubicBezTo>
                  <a:cubicBezTo>
                    <a:pt x="650553" y="-18361"/>
                    <a:pt x="896273" y="17894"/>
                    <a:pt x="978851" y="125312"/>
                  </a:cubicBezTo>
                  <a:cubicBezTo>
                    <a:pt x="1061429" y="232730"/>
                    <a:pt x="882174" y="534845"/>
                    <a:pt x="982879" y="653005"/>
                  </a:cubicBezTo>
                  <a:cubicBezTo>
                    <a:pt x="1083584" y="771165"/>
                    <a:pt x="1482375" y="802720"/>
                    <a:pt x="1583080" y="834274"/>
                  </a:cubicBezTo>
                  <a:cubicBezTo>
                    <a:pt x="1683785" y="865828"/>
                    <a:pt x="1635446" y="854079"/>
                    <a:pt x="1587108" y="842330"/>
                  </a:cubicBezTo>
                </a:path>
              </a:pathLst>
            </a:custGeom>
            <a:ln w="5715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a:p>
          </p:txBody>
        </p:sp>
        <p:sp>
          <p:nvSpPr>
            <p:cNvPr id="172" name="Oval 171">
              <a:extLst>
                <a:ext uri="{FF2B5EF4-FFF2-40B4-BE49-F238E27FC236}">
                  <a16:creationId xmlns:a16="http://schemas.microsoft.com/office/drawing/2014/main" id="{AF571D72-9950-16C5-797C-F4F381D722C4}"/>
                </a:ext>
              </a:extLst>
            </p:cNvPr>
            <p:cNvSpPr/>
            <p:nvPr/>
          </p:nvSpPr>
          <p:spPr>
            <a:xfrm>
              <a:off x="680920" y="5125702"/>
              <a:ext cx="136488" cy="1395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9" name="Group 228">
            <a:extLst>
              <a:ext uri="{FF2B5EF4-FFF2-40B4-BE49-F238E27FC236}">
                <a16:creationId xmlns:a16="http://schemas.microsoft.com/office/drawing/2014/main" id="{72DFE2E8-9879-3455-3230-A84D702C0489}"/>
              </a:ext>
            </a:extLst>
          </p:cNvPr>
          <p:cNvGrpSpPr/>
          <p:nvPr/>
        </p:nvGrpSpPr>
        <p:grpSpPr>
          <a:xfrm>
            <a:off x="99494" y="5325446"/>
            <a:ext cx="3465340" cy="456664"/>
            <a:chOff x="99494" y="5228567"/>
            <a:chExt cx="3465340" cy="456664"/>
          </a:xfrm>
        </p:grpSpPr>
        <p:sp>
          <p:nvSpPr>
            <p:cNvPr id="173" name="Oval 172">
              <a:extLst>
                <a:ext uri="{FF2B5EF4-FFF2-40B4-BE49-F238E27FC236}">
                  <a16:creationId xmlns:a16="http://schemas.microsoft.com/office/drawing/2014/main" id="{DD6E47C8-7C0F-F77E-1256-7217A983A59D}"/>
                </a:ext>
              </a:extLst>
            </p:cNvPr>
            <p:cNvSpPr/>
            <p:nvPr/>
          </p:nvSpPr>
          <p:spPr>
            <a:xfrm>
              <a:off x="99494" y="5327349"/>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J</a:t>
              </a:r>
            </a:p>
          </p:txBody>
        </p:sp>
        <p:grpSp>
          <p:nvGrpSpPr>
            <p:cNvPr id="174" name="Group 173">
              <a:extLst>
                <a:ext uri="{FF2B5EF4-FFF2-40B4-BE49-F238E27FC236}">
                  <a16:creationId xmlns:a16="http://schemas.microsoft.com/office/drawing/2014/main" id="{E203B87F-12BD-032F-E142-0C27B44E4C69}"/>
                </a:ext>
              </a:extLst>
            </p:cNvPr>
            <p:cNvGrpSpPr/>
            <p:nvPr/>
          </p:nvGrpSpPr>
          <p:grpSpPr>
            <a:xfrm>
              <a:off x="298059" y="5228567"/>
              <a:ext cx="354525" cy="371139"/>
              <a:chOff x="7516121" y="3223778"/>
              <a:chExt cx="2160733" cy="2261996"/>
            </a:xfrm>
          </p:grpSpPr>
          <p:pic>
            <p:nvPicPr>
              <p:cNvPr id="175" name="Picture 174">
                <a:extLst>
                  <a:ext uri="{FF2B5EF4-FFF2-40B4-BE49-F238E27FC236}">
                    <a16:creationId xmlns:a16="http://schemas.microsoft.com/office/drawing/2014/main" id="{B7F9068A-B859-1817-7710-24D34D61FBFA}"/>
                  </a:ext>
                </a:extLst>
              </p:cNvPr>
              <p:cNvPicPr>
                <a:picLocks noChangeAspect="1"/>
              </p:cNvPicPr>
              <p:nvPr/>
            </p:nvPicPr>
            <p:blipFill rotWithShape="1">
              <a:blip r:embed="rId5">
                <a:clrChange>
                  <a:clrFrom>
                    <a:srgbClr val="FFFFFF"/>
                  </a:clrFrom>
                  <a:clrTo>
                    <a:srgbClr val="FFFFFF">
                      <a:alpha val="0"/>
                    </a:srgbClr>
                  </a:clrTo>
                </a:clrChange>
              </a:blip>
              <a:srcRect l="2886" t="12709" b="8275"/>
              <a:stretch/>
            </p:blipFill>
            <p:spPr>
              <a:xfrm>
                <a:off x="7516121" y="3223778"/>
                <a:ext cx="1129822" cy="2261996"/>
              </a:xfrm>
              <a:prstGeom prst="rect">
                <a:avLst/>
              </a:prstGeom>
            </p:spPr>
          </p:pic>
          <p:sp>
            <p:nvSpPr>
              <p:cNvPr id="176" name="TextBox 175">
                <a:extLst>
                  <a:ext uri="{FF2B5EF4-FFF2-40B4-BE49-F238E27FC236}">
                    <a16:creationId xmlns:a16="http://schemas.microsoft.com/office/drawing/2014/main" id="{AC701235-433E-D70B-0EC6-36044FFA4993}"/>
                  </a:ext>
                </a:extLst>
              </p:cNvPr>
              <p:cNvSpPr txBox="1"/>
              <p:nvPr/>
            </p:nvSpPr>
            <p:spPr>
              <a:xfrm>
                <a:off x="7593920" y="3713618"/>
                <a:ext cx="2082934" cy="1195837"/>
              </a:xfrm>
              <a:prstGeom prst="rect">
                <a:avLst/>
              </a:prstGeom>
              <a:noFill/>
            </p:spPr>
            <p:txBody>
              <a:bodyPr wrap="none" rtlCol="0">
                <a:spAutoFit/>
              </a:bodyPr>
              <a:lstStyle/>
              <a:p>
                <a:r>
                  <a:rPr lang="en-US" sz="675" b="1">
                    <a:solidFill>
                      <a:schemeClr val="bg1"/>
                    </a:solidFill>
                    <a:effectLst>
                      <a:outerShdw blurRad="38100" dist="38100" dir="2700000" algn="tl">
                        <a:srgbClr val="000000">
                          <a:alpha val="43137"/>
                        </a:srgbClr>
                      </a:outerShdw>
                    </a:effectLst>
                  </a:rPr>
                  <a:t>5.1K</a:t>
                </a:r>
              </a:p>
            </p:txBody>
          </p:sp>
        </p:grpSp>
        <p:sp>
          <p:nvSpPr>
            <p:cNvPr id="177" name="TextBox 176">
              <a:extLst>
                <a:ext uri="{FF2B5EF4-FFF2-40B4-BE49-F238E27FC236}">
                  <a16:creationId xmlns:a16="http://schemas.microsoft.com/office/drawing/2014/main" id="{1FC32154-8E96-3764-DCFC-072171C7C573}"/>
                </a:ext>
              </a:extLst>
            </p:cNvPr>
            <p:cNvSpPr txBox="1"/>
            <p:nvPr/>
          </p:nvSpPr>
          <p:spPr>
            <a:xfrm>
              <a:off x="511412" y="5348523"/>
              <a:ext cx="3053422" cy="207749"/>
            </a:xfrm>
            <a:prstGeom prst="rect">
              <a:avLst/>
            </a:prstGeom>
            <a:noFill/>
          </p:spPr>
          <p:txBody>
            <a:bodyPr wrap="square" rtlCol="0">
              <a:spAutoFit/>
            </a:bodyPr>
            <a:lstStyle/>
            <a:p>
              <a:r>
                <a:rPr lang="en-US" sz="750"/>
                <a:t>Solder the remaining end of the 5.1K resistor into hole “RING1”</a:t>
              </a:r>
            </a:p>
          </p:txBody>
        </p:sp>
        <p:sp>
          <p:nvSpPr>
            <p:cNvPr id="178" name="Oval 177">
              <a:extLst>
                <a:ext uri="{FF2B5EF4-FFF2-40B4-BE49-F238E27FC236}">
                  <a16:creationId xmlns:a16="http://schemas.microsoft.com/office/drawing/2014/main" id="{52C405F3-5391-C0AD-6503-71173634076E}"/>
                </a:ext>
              </a:extLst>
            </p:cNvPr>
            <p:cNvSpPr/>
            <p:nvPr/>
          </p:nvSpPr>
          <p:spPr>
            <a:xfrm>
              <a:off x="317021" y="5545724"/>
              <a:ext cx="136488" cy="1395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7" name="Group 226">
            <a:extLst>
              <a:ext uri="{FF2B5EF4-FFF2-40B4-BE49-F238E27FC236}">
                <a16:creationId xmlns:a16="http://schemas.microsoft.com/office/drawing/2014/main" id="{FAD1CA7F-D8B1-9891-68CA-0F42BF0BFEAE}"/>
              </a:ext>
            </a:extLst>
          </p:cNvPr>
          <p:cNvGrpSpPr/>
          <p:nvPr/>
        </p:nvGrpSpPr>
        <p:grpSpPr>
          <a:xfrm>
            <a:off x="93779" y="5826325"/>
            <a:ext cx="3407162" cy="454633"/>
            <a:chOff x="93779" y="5826325"/>
            <a:chExt cx="3407162" cy="454633"/>
          </a:xfrm>
        </p:grpSpPr>
        <p:sp>
          <p:nvSpPr>
            <p:cNvPr id="180" name="TextBox 179">
              <a:extLst>
                <a:ext uri="{FF2B5EF4-FFF2-40B4-BE49-F238E27FC236}">
                  <a16:creationId xmlns:a16="http://schemas.microsoft.com/office/drawing/2014/main" id="{52146580-7F5A-75A2-8020-C34FF6D0C24A}"/>
                </a:ext>
              </a:extLst>
            </p:cNvPr>
            <p:cNvSpPr txBox="1"/>
            <p:nvPr/>
          </p:nvSpPr>
          <p:spPr>
            <a:xfrm>
              <a:off x="706596" y="5957793"/>
              <a:ext cx="2794345" cy="323165"/>
            </a:xfrm>
            <a:prstGeom prst="rect">
              <a:avLst/>
            </a:prstGeom>
            <a:noFill/>
          </p:spPr>
          <p:txBody>
            <a:bodyPr wrap="square" rtlCol="0">
              <a:spAutoFit/>
            </a:bodyPr>
            <a:lstStyle/>
            <a:p>
              <a:r>
                <a:rPr lang="en-US" sz="750"/>
                <a:t>Combine and solder both the remaining end of the Black wire, and the remaining end of the 3.6K resistor into hole “RING2”</a:t>
              </a:r>
            </a:p>
          </p:txBody>
        </p:sp>
        <p:sp>
          <p:nvSpPr>
            <p:cNvPr id="181" name="Oval 180">
              <a:extLst>
                <a:ext uri="{FF2B5EF4-FFF2-40B4-BE49-F238E27FC236}">
                  <a16:creationId xmlns:a16="http://schemas.microsoft.com/office/drawing/2014/main" id="{C9C440E7-DB09-7691-1EA5-A04F6EB993F2}"/>
                </a:ext>
              </a:extLst>
            </p:cNvPr>
            <p:cNvSpPr/>
            <p:nvPr/>
          </p:nvSpPr>
          <p:spPr>
            <a:xfrm>
              <a:off x="93779" y="5906321"/>
              <a:ext cx="173574" cy="173574"/>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K</a:t>
              </a:r>
            </a:p>
          </p:txBody>
        </p:sp>
        <p:grpSp>
          <p:nvGrpSpPr>
            <p:cNvPr id="182" name="Group 181">
              <a:extLst>
                <a:ext uri="{FF2B5EF4-FFF2-40B4-BE49-F238E27FC236}">
                  <a16:creationId xmlns:a16="http://schemas.microsoft.com/office/drawing/2014/main" id="{7FE0611D-2DCC-6894-3FE4-8536A200F104}"/>
                </a:ext>
              </a:extLst>
            </p:cNvPr>
            <p:cNvGrpSpPr/>
            <p:nvPr/>
          </p:nvGrpSpPr>
          <p:grpSpPr>
            <a:xfrm>
              <a:off x="485606" y="5826325"/>
              <a:ext cx="341760" cy="308255"/>
              <a:chOff x="9236088" y="3320806"/>
              <a:chExt cx="2352000" cy="2121420"/>
            </a:xfrm>
          </p:grpSpPr>
          <p:pic>
            <p:nvPicPr>
              <p:cNvPr id="183" name="Picture 182">
                <a:extLst>
                  <a:ext uri="{FF2B5EF4-FFF2-40B4-BE49-F238E27FC236}">
                    <a16:creationId xmlns:a16="http://schemas.microsoft.com/office/drawing/2014/main" id="{7F0314C0-566E-9CB4-7F8F-7C9E09080F1B}"/>
                  </a:ext>
                </a:extLst>
              </p:cNvPr>
              <p:cNvPicPr>
                <a:picLocks noChangeAspect="1"/>
              </p:cNvPicPr>
              <p:nvPr/>
            </p:nvPicPr>
            <p:blipFill rotWithShape="1">
              <a:blip r:embed="rId6">
                <a:clrChange>
                  <a:clrFrom>
                    <a:srgbClr val="FFFFFF"/>
                  </a:clrFrom>
                  <a:clrTo>
                    <a:srgbClr val="FFFFFF">
                      <a:alpha val="0"/>
                    </a:srgbClr>
                  </a:clrTo>
                </a:clrChange>
              </a:blip>
              <a:srcRect t="9631" b="12961"/>
              <a:stretch/>
            </p:blipFill>
            <p:spPr>
              <a:xfrm>
                <a:off x="9348674" y="3320806"/>
                <a:ext cx="1131366" cy="2121420"/>
              </a:xfrm>
              <a:prstGeom prst="rect">
                <a:avLst/>
              </a:prstGeom>
            </p:spPr>
          </p:pic>
          <p:sp>
            <p:nvSpPr>
              <p:cNvPr id="184" name="TextBox 183">
                <a:extLst>
                  <a:ext uri="{FF2B5EF4-FFF2-40B4-BE49-F238E27FC236}">
                    <a16:creationId xmlns:a16="http://schemas.microsoft.com/office/drawing/2014/main" id="{AB0834AD-A761-0362-2905-64B0B995DAB3}"/>
                  </a:ext>
                </a:extLst>
              </p:cNvPr>
              <p:cNvSpPr txBox="1"/>
              <p:nvPr/>
            </p:nvSpPr>
            <p:spPr>
              <a:xfrm>
                <a:off x="9236088" y="3971935"/>
                <a:ext cx="2352000" cy="135030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675" b="1">
                    <a:solidFill>
                      <a:schemeClr val="bg1"/>
                    </a:solidFill>
                    <a:effectLst>
                      <a:outerShdw blurRad="38100" dist="38100" dir="2700000" algn="tl">
                        <a:srgbClr val="000000">
                          <a:alpha val="43137"/>
                        </a:srgbClr>
                      </a:outerShdw>
                    </a:effectLst>
                  </a:rPr>
                  <a:t>3.6K</a:t>
                </a:r>
              </a:p>
            </p:txBody>
          </p:sp>
        </p:grpSp>
        <p:sp>
          <p:nvSpPr>
            <p:cNvPr id="185" name="Freeform: Shape 184">
              <a:extLst>
                <a:ext uri="{FF2B5EF4-FFF2-40B4-BE49-F238E27FC236}">
                  <a16:creationId xmlns:a16="http://schemas.microsoft.com/office/drawing/2014/main" id="{AA86FD15-F591-0510-480A-18580BE32071}"/>
                </a:ext>
              </a:extLst>
            </p:cNvPr>
            <p:cNvSpPr/>
            <p:nvPr/>
          </p:nvSpPr>
          <p:spPr>
            <a:xfrm rot="16456923">
              <a:off x="354088" y="5914069"/>
              <a:ext cx="219059" cy="242312"/>
            </a:xfrm>
            <a:custGeom>
              <a:avLst/>
              <a:gdLst>
                <a:gd name="connsiteX0" fmla="*/ 521272 w 521272"/>
                <a:gd name="connsiteY0" fmla="*/ 0 h 419652"/>
                <a:gd name="connsiteX1" fmla="*/ 75115 w 521272"/>
                <a:gd name="connsiteY1" fmla="*/ 154609 h 419652"/>
                <a:gd name="connsiteX2" fmla="*/ 4437 w 521272"/>
                <a:gd name="connsiteY2" fmla="*/ 419652 h 419652"/>
              </a:gdLst>
              <a:ahLst/>
              <a:cxnLst>
                <a:cxn ang="0">
                  <a:pos x="connsiteX0" y="connsiteY0"/>
                </a:cxn>
                <a:cxn ang="0">
                  <a:pos x="connsiteX1" y="connsiteY1"/>
                </a:cxn>
                <a:cxn ang="0">
                  <a:pos x="connsiteX2" y="connsiteY2"/>
                </a:cxn>
              </a:cxnLst>
              <a:rect l="l" t="t" r="r" b="b"/>
              <a:pathLst>
                <a:path w="521272" h="419652">
                  <a:moveTo>
                    <a:pt x="521272" y="0"/>
                  </a:moveTo>
                  <a:cubicBezTo>
                    <a:pt x="341263" y="42333"/>
                    <a:pt x="161254" y="84667"/>
                    <a:pt x="75115" y="154609"/>
                  </a:cubicBezTo>
                  <a:cubicBezTo>
                    <a:pt x="-11024" y="224551"/>
                    <a:pt x="-3294" y="322101"/>
                    <a:pt x="4437" y="419652"/>
                  </a:cubicBezTo>
                </a:path>
              </a:pathLst>
            </a:cu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Oval 185">
              <a:extLst>
                <a:ext uri="{FF2B5EF4-FFF2-40B4-BE49-F238E27FC236}">
                  <a16:creationId xmlns:a16="http://schemas.microsoft.com/office/drawing/2014/main" id="{955C3EB5-24E4-DBED-88FA-1AB78D1CB7D8}"/>
                </a:ext>
              </a:extLst>
            </p:cNvPr>
            <p:cNvSpPr/>
            <p:nvPr/>
          </p:nvSpPr>
          <p:spPr>
            <a:xfrm>
              <a:off x="518647" y="6074285"/>
              <a:ext cx="136488" cy="1395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8" name="Group 227">
            <a:extLst>
              <a:ext uri="{FF2B5EF4-FFF2-40B4-BE49-F238E27FC236}">
                <a16:creationId xmlns:a16="http://schemas.microsoft.com/office/drawing/2014/main" id="{AAC07BE8-A8E4-FA72-D844-CC580F915BAC}"/>
              </a:ext>
            </a:extLst>
          </p:cNvPr>
          <p:cNvGrpSpPr/>
          <p:nvPr/>
        </p:nvGrpSpPr>
        <p:grpSpPr>
          <a:xfrm>
            <a:off x="90243" y="6369062"/>
            <a:ext cx="3460896" cy="357612"/>
            <a:chOff x="90243" y="6369062"/>
            <a:chExt cx="3460896" cy="357612"/>
          </a:xfrm>
        </p:grpSpPr>
        <p:sp>
          <p:nvSpPr>
            <p:cNvPr id="187" name="Oval 186">
              <a:extLst>
                <a:ext uri="{FF2B5EF4-FFF2-40B4-BE49-F238E27FC236}">
                  <a16:creationId xmlns:a16="http://schemas.microsoft.com/office/drawing/2014/main" id="{FFC177AF-96F1-8F1E-6F40-C50B2A15555C}"/>
                </a:ext>
              </a:extLst>
            </p:cNvPr>
            <p:cNvSpPr/>
            <p:nvPr/>
          </p:nvSpPr>
          <p:spPr>
            <a:xfrm>
              <a:off x="90243" y="6426769"/>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L</a:t>
              </a:r>
            </a:p>
          </p:txBody>
        </p:sp>
        <p:sp>
          <p:nvSpPr>
            <p:cNvPr id="188" name="TextBox 187">
              <a:extLst>
                <a:ext uri="{FF2B5EF4-FFF2-40B4-BE49-F238E27FC236}">
                  <a16:creationId xmlns:a16="http://schemas.microsoft.com/office/drawing/2014/main" id="{B2A3CFF7-877C-F963-76F7-8E4C91080261}"/>
                </a:ext>
              </a:extLst>
            </p:cNvPr>
            <p:cNvSpPr txBox="1"/>
            <p:nvPr/>
          </p:nvSpPr>
          <p:spPr>
            <a:xfrm>
              <a:off x="780520" y="6403509"/>
              <a:ext cx="2770619" cy="323165"/>
            </a:xfrm>
            <a:prstGeom prst="rect">
              <a:avLst/>
            </a:prstGeom>
            <a:noFill/>
          </p:spPr>
          <p:txBody>
            <a:bodyPr wrap="square" rtlCol="0">
              <a:spAutoFit/>
            </a:bodyPr>
            <a:lstStyle/>
            <a:p>
              <a:r>
                <a:rPr lang="en-US" sz="750"/>
                <a:t>Orient the battery, route, measure, trim, and solder the black wire from the battery into hole “SLEEVE”.</a:t>
              </a:r>
            </a:p>
          </p:txBody>
        </p:sp>
        <p:sp>
          <p:nvSpPr>
            <p:cNvPr id="189" name="Freeform: Shape 188">
              <a:extLst>
                <a:ext uri="{FF2B5EF4-FFF2-40B4-BE49-F238E27FC236}">
                  <a16:creationId xmlns:a16="http://schemas.microsoft.com/office/drawing/2014/main" id="{994A408A-15A7-580D-8896-B686B5660564}"/>
                </a:ext>
              </a:extLst>
            </p:cNvPr>
            <p:cNvSpPr/>
            <p:nvPr/>
          </p:nvSpPr>
          <p:spPr>
            <a:xfrm rot="12376095">
              <a:off x="362784" y="6369062"/>
              <a:ext cx="296485" cy="238686"/>
            </a:xfrm>
            <a:custGeom>
              <a:avLst/>
              <a:gdLst>
                <a:gd name="connsiteX0" fmla="*/ 521272 w 521272"/>
                <a:gd name="connsiteY0" fmla="*/ 0 h 419652"/>
                <a:gd name="connsiteX1" fmla="*/ 75115 w 521272"/>
                <a:gd name="connsiteY1" fmla="*/ 154609 h 419652"/>
                <a:gd name="connsiteX2" fmla="*/ 4437 w 521272"/>
                <a:gd name="connsiteY2" fmla="*/ 419652 h 419652"/>
              </a:gdLst>
              <a:ahLst/>
              <a:cxnLst>
                <a:cxn ang="0">
                  <a:pos x="connsiteX0" y="connsiteY0"/>
                </a:cxn>
                <a:cxn ang="0">
                  <a:pos x="connsiteX1" y="connsiteY1"/>
                </a:cxn>
                <a:cxn ang="0">
                  <a:pos x="connsiteX2" y="connsiteY2"/>
                </a:cxn>
              </a:cxnLst>
              <a:rect l="l" t="t" r="r" b="b"/>
              <a:pathLst>
                <a:path w="521272" h="419652">
                  <a:moveTo>
                    <a:pt x="521272" y="0"/>
                  </a:moveTo>
                  <a:cubicBezTo>
                    <a:pt x="341263" y="42333"/>
                    <a:pt x="161254" y="84667"/>
                    <a:pt x="75115" y="154609"/>
                  </a:cubicBezTo>
                  <a:cubicBezTo>
                    <a:pt x="-11024" y="224551"/>
                    <a:pt x="-3294" y="322101"/>
                    <a:pt x="4437" y="419652"/>
                  </a:cubicBezTo>
                </a:path>
              </a:pathLst>
            </a:cu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Oval 189">
              <a:extLst>
                <a:ext uri="{FF2B5EF4-FFF2-40B4-BE49-F238E27FC236}">
                  <a16:creationId xmlns:a16="http://schemas.microsoft.com/office/drawing/2014/main" id="{9A82F3E6-80C0-9D6B-40FD-3635EA728E5E}"/>
                </a:ext>
              </a:extLst>
            </p:cNvPr>
            <p:cNvSpPr/>
            <p:nvPr/>
          </p:nvSpPr>
          <p:spPr>
            <a:xfrm>
              <a:off x="623414" y="6378088"/>
              <a:ext cx="136488" cy="1395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1" name="Oval 190">
            <a:extLst>
              <a:ext uri="{FF2B5EF4-FFF2-40B4-BE49-F238E27FC236}">
                <a16:creationId xmlns:a16="http://schemas.microsoft.com/office/drawing/2014/main" id="{719815FA-57A4-5A7A-BD3E-E7B8A009C8EE}"/>
              </a:ext>
            </a:extLst>
          </p:cNvPr>
          <p:cNvSpPr/>
          <p:nvPr/>
        </p:nvSpPr>
        <p:spPr>
          <a:xfrm>
            <a:off x="3849373" y="4830609"/>
            <a:ext cx="212717" cy="212717"/>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M</a:t>
            </a:r>
          </a:p>
        </p:txBody>
      </p:sp>
      <p:sp>
        <p:nvSpPr>
          <p:cNvPr id="192" name="Freeform: Shape 191">
            <a:extLst>
              <a:ext uri="{FF2B5EF4-FFF2-40B4-BE49-F238E27FC236}">
                <a16:creationId xmlns:a16="http://schemas.microsoft.com/office/drawing/2014/main" id="{641B5351-7B08-743A-9829-E35E9B602DBE}"/>
              </a:ext>
            </a:extLst>
          </p:cNvPr>
          <p:cNvSpPr/>
          <p:nvPr/>
        </p:nvSpPr>
        <p:spPr>
          <a:xfrm>
            <a:off x="4222516" y="4932728"/>
            <a:ext cx="722873" cy="303516"/>
          </a:xfrm>
          <a:custGeom>
            <a:avLst/>
            <a:gdLst>
              <a:gd name="connsiteX0" fmla="*/ 1567310 w 1567310"/>
              <a:gd name="connsiteY0" fmla="*/ 89659 h 434079"/>
              <a:gd name="connsiteX1" fmla="*/ 1164491 w 1567310"/>
              <a:gd name="connsiteY1" fmla="*/ 278984 h 434079"/>
              <a:gd name="connsiteX2" fmla="*/ 165499 w 1567310"/>
              <a:gd name="connsiteY2" fmla="*/ 428027 h 434079"/>
              <a:gd name="connsiteX3" fmla="*/ 16456 w 1567310"/>
              <a:gd name="connsiteY3" fmla="*/ 367604 h 434079"/>
              <a:gd name="connsiteX4" fmla="*/ 48681 w 1567310"/>
              <a:gd name="connsiteY4" fmla="*/ 33264 h 434079"/>
              <a:gd name="connsiteX5" fmla="*/ 415247 w 1567310"/>
              <a:gd name="connsiteY5" fmla="*/ 25208 h 434079"/>
              <a:gd name="connsiteX6" fmla="*/ 822094 w 1567310"/>
              <a:gd name="connsiteY6" fmla="*/ 150082 h 434079"/>
              <a:gd name="connsiteX0" fmla="*/ 1567310 w 1567310"/>
              <a:gd name="connsiteY0" fmla="*/ 89659 h 434079"/>
              <a:gd name="connsiteX1" fmla="*/ 1164491 w 1567310"/>
              <a:gd name="connsiteY1" fmla="*/ 278984 h 434079"/>
              <a:gd name="connsiteX2" fmla="*/ 165499 w 1567310"/>
              <a:gd name="connsiteY2" fmla="*/ 428027 h 434079"/>
              <a:gd name="connsiteX3" fmla="*/ 16456 w 1567310"/>
              <a:gd name="connsiteY3" fmla="*/ 367604 h 434079"/>
              <a:gd name="connsiteX4" fmla="*/ 48681 w 1567310"/>
              <a:gd name="connsiteY4" fmla="*/ 33264 h 434079"/>
              <a:gd name="connsiteX5" fmla="*/ 415247 w 1567310"/>
              <a:gd name="connsiteY5" fmla="*/ 25208 h 434079"/>
              <a:gd name="connsiteX6" fmla="*/ 704619 w 1567310"/>
              <a:gd name="connsiteY6" fmla="*/ 264382 h 434079"/>
              <a:gd name="connsiteX0" fmla="*/ 1561615 w 1561615"/>
              <a:gd name="connsiteY0" fmla="*/ 250643 h 595063"/>
              <a:gd name="connsiteX1" fmla="*/ 1158796 w 1561615"/>
              <a:gd name="connsiteY1" fmla="*/ 439968 h 595063"/>
              <a:gd name="connsiteX2" fmla="*/ 159804 w 1561615"/>
              <a:gd name="connsiteY2" fmla="*/ 589011 h 595063"/>
              <a:gd name="connsiteX3" fmla="*/ 10761 w 1561615"/>
              <a:gd name="connsiteY3" fmla="*/ 528588 h 595063"/>
              <a:gd name="connsiteX4" fmla="*/ 42986 w 1561615"/>
              <a:gd name="connsiteY4" fmla="*/ 194248 h 595063"/>
              <a:gd name="connsiteX5" fmla="*/ 292077 w 1561615"/>
              <a:gd name="connsiteY5" fmla="*/ 2042 h 595063"/>
              <a:gd name="connsiteX6" fmla="*/ 698924 w 1561615"/>
              <a:gd name="connsiteY6" fmla="*/ 425366 h 595063"/>
              <a:gd name="connsiteX0" fmla="*/ 1561615 w 1561615"/>
              <a:gd name="connsiteY0" fmla="*/ 250643 h 595063"/>
              <a:gd name="connsiteX1" fmla="*/ 1158796 w 1561615"/>
              <a:gd name="connsiteY1" fmla="*/ 439968 h 595063"/>
              <a:gd name="connsiteX2" fmla="*/ 159804 w 1561615"/>
              <a:gd name="connsiteY2" fmla="*/ 589011 h 595063"/>
              <a:gd name="connsiteX3" fmla="*/ 10761 w 1561615"/>
              <a:gd name="connsiteY3" fmla="*/ 528588 h 595063"/>
              <a:gd name="connsiteX4" fmla="*/ 42986 w 1561615"/>
              <a:gd name="connsiteY4" fmla="*/ 194248 h 595063"/>
              <a:gd name="connsiteX5" fmla="*/ 292077 w 1561615"/>
              <a:gd name="connsiteY5" fmla="*/ 2042 h 595063"/>
              <a:gd name="connsiteX6" fmla="*/ 730674 w 1561615"/>
              <a:gd name="connsiteY6" fmla="*/ 482516 h 595063"/>
              <a:gd name="connsiteX0" fmla="*/ 1561615 w 1561615"/>
              <a:gd name="connsiteY0" fmla="*/ 250643 h 604260"/>
              <a:gd name="connsiteX1" fmla="*/ 1139746 w 1561615"/>
              <a:gd name="connsiteY1" fmla="*/ 312968 h 604260"/>
              <a:gd name="connsiteX2" fmla="*/ 159804 w 1561615"/>
              <a:gd name="connsiteY2" fmla="*/ 589011 h 604260"/>
              <a:gd name="connsiteX3" fmla="*/ 10761 w 1561615"/>
              <a:gd name="connsiteY3" fmla="*/ 528588 h 604260"/>
              <a:gd name="connsiteX4" fmla="*/ 42986 w 1561615"/>
              <a:gd name="connsiteY4" fmla="*/ 194248 h 604260"/>
              <a:gd name="connsiteX5" fmla="*/ 292077 w 1561615"/>
              <a:gd name="connsiteY5" fmla="*/ 2042 h 604260"/>
              <a:gd name="connsiteX6" fmla="*/ 730674 w 1561615"/>
              <a:gd name="connsiteY6" fmla="*/ 482516 h 604260"/>
              <a:gd name="connsiteX0" fmla="*/ 1561615 w 1561615"/>
              <a:gd name="connsiteY0" fmla="*/ 250643 h 606118"/>
              <a:gd name="connsiteX1" fmla="*/ 1263571 w 1561615"/>
              <a:gd name="connsiteY1" fmla="*/ 287568 h 606118"/>
              <a:gd name="connsiteX2" fmla="*/ 159804 w 1561615"/>
              <a:gd name="connsiteY2" fmla="*/ 589011 h 606118"/>
              <a:gd name="connsiteX3" fmla="*/ 10761 w 1561615"/>
              <a:gd name="connsiteY3" fmla="*/ 528588 h 606118"/>
              <a:gd name="connsiteX4" fmla="*/ 42986 w 1561615"/>
              <a:gd name="connsiteY4" fmla="*/ 194248 h 606118"/>
              <a:gd name="connsiteX5" fmla="*/ 292077 w 1561615"/>
              <a:gd name="connsiteY5" fmla="*/ 2042 h 606118"/>
              <a:gd name="connsiteX6" fmla="*/ 730674 w 1561615"/>
              <a:gd name="connsiteY6" fmla="*/ 482516 h 606118"/>
              <a:gd name="connsiteX0" fmla="*/ 1564790 w 1564790"/>
              <a:gd name="connsiteY0" fmla="*/ 256993 h 606118"/>
              <a:gd name="connsiteX1" fmla="*/ 1263571 w 1564790"/>
              <a:gd name="connsiteY1" fmla="*/ 287568 h 606118"/>
              <a:gd name="connsiteX2" fmla="*/ 159804 w 1564790"/>
              <a:gd name="connsiteY2" fmla="*/ 589011 h 606118"/>
              <a:gd name="connsiteX3" fmla="*/ 10761 w 1564790"/>
              <a:gd name="connsiteY3" fmla="*/ 528588 h 606118"/>
              <a:gd name="connsiteX4" fmla="*/ 42986 w 1564790"/>
              <a:gd name="connsiteY4" fmla="*/ 194248 h 606118"/>
              <a:gd name="connsiteX5" fmla="*/ 292077 w 1564790"/>
              <a:gd name="connsiteY5" fmla="*/ 2042 h 606118"/>
              <a:gd name="connsiteX6" fmla="*/ 730674 w 1564790"/>
              <a:gd name="connsiteY6" fmla="*/ 482516 h 606118"/>
              <a:gd name="connsiteX0" fmla="*/ 1608736 w 1608736"/>
              <a:gd name="connsiteY0" fmla="*/ 256993 h 656693"/>
              <a:gd name="connsiteX1" fmla="*/ 1307517 w 1608736"/>
              <a:gd name="connsiteY1" fmla="*/ 287568 h 656693"/>
              <a:gd name="connsiteX2" fmla="*/ 797475 w 1608736"/>
              <a:gd name="connsiteY2" fmla="*/ 646161 h 656693"/>
              <a:gd name="connsiteX3" fmla="*/ 54707 w 1608736"/>
              <a:gd name="connsiteY3" fmla="*/ 528588 h 656693"/>
              <a:gd name="connsiteX4" fmla="*/ 86932 w 1608736"/>
              <a:gd name="connsiteY4" fmla="*/ 194248 h 656693"/>
              <a:gd name="connsiteX5" fmla="*/ 336023 w 1608736"/>
              <a:gd name="connsiteY5" fmla="*/ 2042 h 656693"/>
              <a:gd name="connsiteX6" fmla="*/ 774620 w 1608736"/>
              <a:gd name="connsiteY6" fmla="*/ 482516 h 656693"/>
              <a:gd name="connsiteX0" fmla="*/ 1629430 w 1629430"/>
              <a:gd name="connsiteY0" fmla="*/ 281776 h 684156"/>
              <a:gd name="connsiteX1" fmla="*/ 1328211 w 1629430"/>
              <a:gd name="connsiteY1" fmla="*/ 312351 h 684156"/>
              <a:gd name="connsiteX2" fmla="*/ 818169 w 1629430"/>
              <a:gd name="connsiteY2" fmla="*/ 670944 h 684156"/>
              <a:gd name="connsiteX3" fmla="*/ 75401 w 1629430"/>
              <a:gd name="connsiteY3" fmla="*/ 553371 h 684156"/>
              <a:gd name="connsiteX4" fmla="*/ 56826 w 1629430"/>
              <a:gd name="connsiteY4" fmla="*/ 53931 h 684156"/>
              <a:gd name="connsiteX5" fmla="*/ 356717 w 1629430"/>
              <a:gd name="connsiteY5" fmla="*/ 26825 h 684156"/>
              <a:gd name="connsiteX6" fmla="*/ 795314 w 1629430"/>
              <a:gd name="connsiteY6" fmla="*/ 507299 h 684156"/>
              <a:gd name="connsiteX0" fmla="*/ 1629430 w 1629430"/>
              <a:gd name="connsiteY0" fmla="*/ 281776 h 684156"/>
              <a:gd name="connsiteX1" fmla="*/ 1328211 w 1629430"/>
              <a:gd name="connsiteY1" fmla="*/ 312351 h 684156"/>
              <a:gd name="connsiteX2" fmla="*/ 818169 w 1629430"/>
              <a:gd name="connsiteY2" fmla="*/ 670944 h 684156"/>
              <a:gd name="connsiteX3" fmla="*/ 75401 w 1629430"/>
              <a:gd name="connsiteY3" fmla="*/ 553371 h 684156"/>
              <a:gd name="connsiteX4" fmla="*/ 56826 w 1629430"/>
              <a:gd name="connsiteY4" fmla="*/ 53931 h 684156"/>
              <a:gd name="connsiteX5" fmla="*/ 356717 w 1629430"/>
              <a:gd name="connsiteY5" fmla="*/ 26825 h 684156"/>
              <a:gd name="connsiteX6" fmla="*/ 817539 w 1629430"/>
              <a:gd name="connsiteY6" fmla="*/ 542224 h 68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9430" h="684156">
                <a:moveTo>
                  <a:pt x="1629430" y="281776"/>
                </a:moveTo>
                <a:cubicBezTo>
                  <a:pt x="1544838" y="348241"/>
                  <a:pt x="1463421" y="247490"/>
                  <a:pt x="1328211" y="312351"/>
                </a:cubicBezTo>
                <a:cubicBezTo>
                  <a:pt x="1193001" y="377212"/>
                  <a:pt x="1026971" y="630774"/>
                  <a:pt x="818169" y="670944"/>
                </a:cubicBezTo>
                <a:cubicBezTo>
                  <a:pt x="609367" y="711114"/>
                  <a:pt x="202291" y="656206"/>
                  <a:pt x="75401" y="553371"/>
                </a:cubicBezTo>
                <a:cubicBezTo>
                  <a:pt x="-51489" y="450536"/>
                  <a:pt x="9940" y="141689"/>
                  <a:pt x="56826" y="53931"/>
                </a:cubicBezTo>
                <a:cubicBezTo>
                  <a:pt x="103712" y="-33827"/>
                  <a:pt x="227815" y="7355"/>
                  <a:pt x="356717" y="26825"/>
                </a:cubicBezTo>
                <a:cubicBezTo>
                  <a:pt x="485619" y="46295"/>
                  <a:pt x="678566" y="489522"/>
                  <a:pt x="817539" y="542224"/>
                </a:cubicBezTo>
              </a:path>
            </a:pathLst>
          </a:cu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3" name="Picture 192" descr="A close-up of a resistor&#10;&#10;Description automatically generated">
            <a:extLst>
              <a:ext uri="{FF2B5EF4-FFF2-40B4-BE49-F238E27FC236}">
                <a16:creationId xmlns:a16="http://schemas.microsoft.com/office/drawing/2014/main" id="{18D4D527-3479-321C-98B7-C2E3834C070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420" t="40784" r="40145" b="39233"/>
          <a:stretch/>
        </p:blipFill>
        <p:spPr>
          <a:xfrm rot="7151383">
            <a:off x="4310302" y="4708140"/>
            <a:ext cx="334205" cy="343620"/>
          </a:xfrm>
          <a:prstGeom prst="rect">
            <a:avLst/>
          </a:prstGeom>
          <a:effectLst>
            <a:outerShdw blurRad="50800" dist="38100" dir="2700000" algn="tl" rotWithShape="0">
              <a:prstClr val="black">
                <a:alpha val="40000"/>
              </a:prstClr>
            </a:outerShdw>
          </a:effectLst>
        </p:spPr>
      </p:pic>
      <p:sp>
        <p:nvSpPr>
          <p:cNvPr id="194" name="Freeform: Shape 193">
            <a:extLst>
              <a:ext uri="{FF2B5EF4-FFF2-40B4-BE49-F238E27FC236}">
                <a16:creationId xmlns:a16="http://schemas.microsoft.com/office/drawing/2014/main" id="{48DF9AB0-D139-7045-BBB8-091E01440B93}"/>
              </a:ext>
            </a:extLst>
          </p:cNvPr>
          <p:cNvSpPr/>
          <p:nvPr/>
        </p:nvSpPr>
        <p:spPr>
          <a:xfrm rot="2496290">
            <a:off x="4104203" y="4953324"/>
            <a:ext cx="390954" cy="314739"/>
          </a:xfrm>
          <a:custGeom>
            <a:avLst/>
            <a:gdLst>
              <a:gd name="connsiteX0" fmla="*/ 521272 w 521272"/>
              <a:gd name="connsiteY0" fmla="*/ 0 h 419652"/>
              <a:gd name="connsiteX1" fmla="*/ 75115 w 521272"/>
              <a:gd name="connsiteY1" fmla="*/ 154609 h 419652"/>
              <a:gd name="connsiteX2" fmla="*/ 4437 w 521272"/>
              <a:gd name="connsiteY2" fmla="*/ 419652 h 419652"/>
            </a:gdLst>
            <a:ahLst/>
            <a:cxnLst>
              <a:cxn ang="0">
                <a:pos x="connsiteX0" y="connsiteY0"/>
              </a:cxn>
              <a:cxn ang="0">
                <a:pos x="connsiteX1" y="connsiteY1"/>
              </a:cxn>
              <a:cxn ang="0">
                <a:pos x="connsiteX2" y="connsiteY2"/>
              </a:cxn>
            </a:cxnLst>
            <a:rect l="l" t="t" r="r" b="b"/>
            <a:pathLst>
              <a:path w="521272" h="419652">
                <a:moveTo>
                  <a:pt x="521272" y="0"/>
                </a:moveTo>
                <a:cubicBezTo>
                  <a:pt x="341263" y="42333"/>
                  <a:pt x="161254" y="84667"/>
                  <a:pt x="75115" y="154609"/>
                </a:cubicBezTo>
                <a:cubicBezTo>
                  <a:pt x="-11024" y="224551"/>
                  <a:pt x="-3294" y="322101"/>
                  <a:pt x="4437" y="419652"/>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Oval 194">
            <a:extLst>
              <a:ext uri="{FF2B5EF4-FFF2-40B4-BE49-F238E27FC236}">
                <a16:creationId xmlns:a16="http://schemas.microsoft.com/office/drawing/2014/main" id="{7189D951-30FE-5E5A-714D-855B655A4166}"/>
              </a:ext>
            </a:extLst>
          </p:cNvPr>
          <p:cNvSpPr/>
          <p:nvPr/>
        </p:nvSpPr>
        <p:spPr>
          <a:xfrm>
            <a:off x="4452071" y="5030036"/>
            <a:ext cx="165898" cy="16956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TextBox 195">
            <a:extLst>
              <a:ext uri="{FF2B5EF4-FFF2-40B4-BE49-F238E27FC236}">
                <a16:creationId xmlns:a16="http://schemas.microsoft.com/office/drawing/2014/main" id="{9EC7A8F0-6ECB-1913-5869-3591BE19D8EF}"/>
              </a:ext>
            </a:extLst>
          </p:cNvPr>
          <p:cNvSpPr txBox="1"/>
          <p:nvPr/>
        </p:nvSpPr>
        <p:spPr>
          <a:xfrm>
            <a:off x="4919591" y="4707475"/>
            <a:ext cx="3808499" cy="784830"/>
          </a:xfrm>
          <a:prstGeom prst="rect">
            <a:avLst/>
          </a:prstGeom>
          <a:noFill/>
        </p:spPr>
        <p:txBody>
          <a:bodyPr wrap="square" rtlCol="0">
            <a:spAutoFit/>
          </a:bodyPr>
          <a:lstStyle/>
          <a:p>
            <a:r>
              <a:rPr lang="en-US" sz="750" dirty="0"/>
              <a:t>Route, measure, trim, and solder together the following 3 items:</a:t>
            </a:r>
            <a:br>
              <a:rPr lang="en-US" sz="750" dirty="0"/>
            </a:br>
            <a:r>
              <a:rPr lang="en-US" sz="750" dirty="0"/>
              <a:t>the remaining end of the remaining 120K resistor, the remaining end of the Red wire connected to the BAT+ terminal on the back of the board, and the Red wire from the Battery.</a:t>
            </a:r>
          </a:p>
          <a:p>
            <a:r>
              <a:rPr lang="en-US" sz="750" dirty="0"/>
              <a:t>Re-trim solder joint if needed, and cover with small insulation shrink tubing to prevent shorts (use heat gun or flame to shrink tubing around exposed wires).</a:t>
            </a:r>
          </a:p>
        </p:txBody>
      </p:sp>
      <p:sp>
        <p:nvSpPr>
          <p:cNvPr id="197" name="Cylinder 196">
            <a:extLst>
              <a:ext uri="{FF2B5EF4-FFF2-40B4-BE49-F238E27FC236}">
                <a16:creationId xmlns:a16="http://schemas.microsoft.com/office/drawing/2014/main" id="{8CE5B5F6-A6E8-E74E-31EB-A32C84C9EACF}"/>
              </a:ext>
            </a:extLst>
          </p:cNvPr>
          <p:cNvSpPr/>
          <p:nvPr/>
        </p:nvSpPr>
        <p:spPr>
          <a:xfrm rot="9510986">
            <a:off x="4665495" y="4601395"/>
            <a:ext cx="127935" cy="389702"/>
          </a:xfrm>
          <a:prstGeom prst="can">
            <a:avLst/>
          </a:prstGeom>
          <a:solidFill>
            <a:srgbClr val="C55A11">
              <a:alpha val="40000"/>
            </a:srgb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a:extLst>
              <a:ext uri="{FF2B5EF4-FFF2-40B4-BE49-F238E27FC236}">
                <a16:creationId xmlns:a16="http://schemas.microsoft.com/office/drawing/2014/main" id="{837B0153-8675-529B-C22F-F4F28A69495D}"/>
              </a:ext>
            </a:extLst>
          </p:cNvPr>
          <p:cNvSpPr/>
          <p:nvPr/>
        </p:nvSpPr>
        <p:spPr>
          <a:xfrm>
            <a:off x="3762587" y="5603325"/>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N</a:t>
            </a:r>
          </a:p>
        </p:txBody>
      </p:sp>
      <p:sp>
        <p:nvSpPr>
          <p:cNvPr id="199" name="Oval 198">
            <a:extLst>
              <a:ext uri="{FF2B5EF4-FFF2-40B4-BE49-F238E27FC236}">
                <a16:creationId xmlns:a16="http://schemas.microsoft.com/office/drawing/2014/main" id="{A284312C-8FB3-F947-29ED-55FEB6AEFFC9}"/>
              </a:ext>
            </a:extLst>
          </p:cNvPr>
          <p:cNvSpPr/>
          <p:nvPr/>
        </p:nvSpPr>
        <p:spPr>
          <a:xfrm>
            <a:off x="3974404" y="5600344"/>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dirty="0"/>
              <a:t>O</a:t>
            </a:r>
          </a:p>
        </p:txBody>
      </p:sp>
      <p:cxnSp>
        <p:nvCxnSpPr>
          <p:cNvPr id="201" name="Straight Connector 200">
            <a:extLst>
              <a:ext uri="{FF2B5EF4-FFF2-40B4-BE49-F238E27FC236}">
                <a16:creationId xmlns:a16="http://schemas.microsoft.com/office/drawing/2014/main" id="{9320605B-A127-E5B8-EE8F-0407B5DC82EE}"/>
              </a:ext>
            </a:extLst>
          </p:cNvPr>
          <p:cNvCxnSpPr>
            <a:cxnSpLocks/>
          </p:cNvCxnSpPr>
          <p:nvPr/>
        </p:nvCxnSpPr>
        <p:spPr>
          <a:xfrm>
            <a:off x="4049022" y="5485688"/>
            <a:ext cx="432284" cy="347639"/>
          </a:xfrm>
          <a:prstGeom prst="line">
            <a:avLst/>
          </a:prstGeom>
          <a:ln w="5715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988D98AD-F609-57D3-F62A-C6CAFCBCEE3D}"/>
              </a:ext>
            </a:extLst>
          </p:cNvPr>
          <p:cNvSpPr txBox="1"/>
          <p:nvPr/>
        </p:nvSpPr>
        <p:spPr>
          <a:xfrm>
            <a:off x="4463032" y="5481876"/>
            <a:ext cx="4675659" cy="553998"/>
          </a:xfrm>
          <a:prstGeom prst="rect">
            <a:avLst/>
          </a:prstGeom>
          <a:noFill/>
        </p:spPr>
        <p:txBody>
          <a:bodyPr wrap="square" rtlCol="0">
            <a:spAutoFit/>
          </a:bodyPr>
          <a:lstStyle/>
          <a:p>
            <a:r>
              <a:rPr lang="en-US" sz="750" dirty="0"/>
              <a:t>Fold the battery under the board.  Trim any sharp solder joints to protect battery from puncture. Place rubber protection pad between battery and board.  Hot glue the reflective leash cord to the side of the assembly.</a:t>
            </a:r>
          </a:p>
          <a:p>
            <a:r>
              <a:rPr lang="en-US" sz="750" dirty="0"/>
              <a:t>Don’t overheat battery with glue.  Hot glue (or epoxy) the other end of the leash cord to the 3.5mm Male-to-Male plug.  Better yet: use shrink tubing (not supplied until V2 of the kit) around the 3.5mm adapter and leash.</a:t>
            </a:r>
          </a:p>
        </p:txBody>
      </p:sp>
      <p:sp>
        <p:nvSpPr>
          <p:cNvPr id="206" name="Oval 205">
            <a:extLst>
              <a:ext uri="{FF2B5EF4-FFF2-40B4-BE49-F238E27FC236}">
                <a16:creationId xmlns:a16="http://schemas.microsoft.com/office/drawing/2014/main" id="{F349DE82-FEFD-01D5-1B0A-67C4E36DD1CB}"/>
              </a:ext>
            </a:extLst>
          </p:cNvPr>
          <p:cNvSpPr/>
          <p:nvPr/>
        </p:nvSpPr>
        <p:spPr>
          <a:xfrm>
            <a:off x="97648" y="1406332"/>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dirty="0"/>
              <a:t>*</a:t>
            </a:r>
          </a:p>
        </p:txBody>
      </p:sp>
      <p:pic>
        <p:nvPicPr>
          <p:cNvPr id="210" name="Picture 209">
            <a:extLst>
              <a:ext uri="{FF2B5EF4-FFF2-40B4-BE49-F238E27FC236}">
                <a16:creationId xmlns:a16="http://schemas.microsoft.com/office/drawing/2014/main" id="{49151FFA-31EF-0BBB-13CC-E8AF83FC9048}"/>
              </a:ext>
            </a:extLst>
          </p:cNvPr>
          <p:cNvPicPr>
            <a:picLocks noChangeAspect="1"/>
          </p:cNvPicPr>
          <p:nvPr/>
        </p:nvPicPr>
        <p:blipFill>
          <a:blip r:embed="rId7"/>
          <a:stretch>
            <a:fillRect/>
          </a:stretch>
        </p:blipFill>
        <p:spPr>
          <a:xfrm>
            <a:off x="314470" y="1396028"/>
            <a:ext cx="183968" cy="180011"/>
          </a:xfrm>
          <a:prstGeom prst="rect">
            <a:avLst/>
          </a:prstGeom>
        </p:spPr>
      </p:pic>
      <p:sp>
        <p:nvSpPr>
          <p:cNvPr id="211" name="TextBox 210">
            <a:extLst>
              <a:ext uri="{FF2B5EF4-FFF2-40B4-BE49-F238E27FC236}">
                <a16:creationId xmlns:a16="http://schemas.microsoft.com/office/drawing/2014/main" id="{5ECB0260-962F-412E-7125-3ADFBA5555D7}"/>
              </a:ext>
            </a:extLst>
          </p:cNvPr>
          <p:cNvSpPr txBox="1"/>
          <p:nvPr/>
        </p:nvSpPr>
        <p:spPr>
          <a:xfrm>
            <a:off x="468493" y="1269154"/>
            <a:ext cx="3644737" cy="438582"/>
          </a:xfrm>
          <a:prstGeom prst="rect">
            <a:avLst/>
          </a:prstGeom>
          <a:noFill/>
        </p:spPr>
        <p:txBody>
          <a:bodyPr wrap="square" rtlCol="0">
            <a:spAutoFit/>
          </a:bodyPr>
          <a:lstStyle/>
          <a:p>
            <a:r>
              <a:rPr lang="en-US" sz="750"/>
              <a:t>Start by attaching the WiFi antenna to the jack on the ESP32C3 WiFi module.  It is delicate but requires some force.  Try grabbing a lip and rotating into place.</a:t>
            </a:r>
            <a:br>
              <a:rPr lang="en-US" sz="750"/>
            </a:br>
            <a:r>
              <a:rPr lang="en-US" sz="750"/>
              <a:t>Route the coax downward.</a:t>
            </a:r>
          </a:p>
        </p:txBody>
      </p:sp>
      <p:sp>
        <p:nvSpPr>
          <p:cNvPr id="213" name="Cylinder 212">
            <a:extLst>
              <a:ext uri="{FF2B5EF4-FFF2-40B4-BE49-F238E27FC236}">
                <a16:creationId xmlns:a16="http://schemas.microsoft.com/office/drawing/2014/main" id="{C1298FFA-2F50-D15E-85D9-6C1867261DC1}"/>
              </a:ext>
            </a:extLst>
          </p:cNvPr>
          <p:cNvSpPr/>
          <p:nvPr/>
        </p:nvSpPr>
        <p:spPr>
          <a:xfrm rot="5400000">
            <a:off x="4138756" y="6005461"/>
            <a:ext cx="300083" cy="389702"/>
          </a:xfrm>
          <a:prstGeom prst="can">
            <a:avLst/>
          </a:prstGeom>
          <a:solidFill>
            <a:srgbClr val="FFFF00">
              <a:alpha val="40000"/>
            </a:srgb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4" name="TextBox 213">
            <a:extLst>
              <a:ext uri="{FF2B5EF4-FFF2-40B4-BE49-F238E27FC236}">
                <a16:creationId xmlns:a16="http://schemas.microsoft.com/office/drawing/2014/main" id="{0E3DFBFF-8E93-70B0-DF11-FA923D938D9D}"/>
              </a:ext>
            </a:extLst>
          </p:cNvPr>
          <p:cNvSpPr txBox="1"/>
          <p:nvPr/>
        </p:nvSpPr>
        <p:spPr>
          <a:xfrm>
            <a:off x="592613" y="3674603"/>
            <a:ext cx="362600" cy="196208"/>
          </a:xfrm>
          <a:prstGeom prst="rect">
            <a:avLst/>
          </a:prstGeom>
          <a:noFill/>
        </p:spPr>
        <p:txBody>
          <a:bodyPr wrap="none" rtlCol="0">
            <a:spAutoFit/>
          </a:bodyPr>
          <a:lstStyle/>
          <a:p>
            <a:r>
              <a:rPr lang="en-US" sz="675" b="1">
                <a:solidFill>
                  <a:schemeClr val="bg1"/>
                </a:solidFill>
                <a:effectLst>
                  <a:outerShdw blurRad="38100" dist="38100" dir="2700000" algn="tl">
                    <a:srgbClr val="000000">
                      <a:alpha val="43137"/>
                    </a:srgbClr>
                  </a:outerShdw>
                </a:effectLst>
              </a:rPr>
              <a:t>120K</a:t>
            </a:r>
          </a:p>
        </p:txBody>
      </p:sp>
      <p:sp>
        <p:nvSpPr>
          <p:cNvPr id="215" name="TextBox 214">
            <a:extLst>
              <a:ext uri="{FF2B5EF4-FFF2-40B4-BE49-F238E27FC236}">
                <a16:creationId xmlns:a16="http://schemas.microsoft.com/office/drawing/2014/main" id="{88ABA42C-32CB-DCAA-B9B9-1E5943F4F713}"/>
              </a:ext>
            </a:extLst>
          </p:cNvPr>
          <p:cNvSpPr txBox="1"/>
          <p:nvPr/>
        </p:nvSpPr>
        <p:spPr>
          <a:xfrm rot="4500000">
            <a:off x="233085" y="3675670"/>
            <a:ext cx="362600" cy="196208"/>
          </a:xfrm>
          <a:prstGeom prst="rect">
            <a:avLst/>
          </a:prstGeom>
          <a:noFill/>
        </p:spPr>
        <p:txBody>
          <a:bodyPr wrap="none" rtlCol="0">
            <a:spAutoFit/>
          </a:bodyPr>
          <a:lstStyle/>
          <a:p>
            <a:r>
              <a:rPr lang="en-US" sz="675" b="1">
                <a:solidFill>
                  <a:schemeClr val="bg1"/>
                </a:solidFill>
                <a:effectLst>
                  <a:outerShdw blurRad="38100" dist="38100" dir="2700000" algn="tl">
                    <a:srgbClr val="000000">
                      <a:alpha val="43137"/>
                    </a:srgbClr>
                  </a:outerShdw>
                </a:effectLst>
              </a:rPr>
              <a:t>120K</a:t>
            </a:r>
          </a:p>
        </p:txBody>
      </p:sp>
      <p:sp>
        <p:nvSpPr>
          <p:cNvPr id="216" name="TextBox 215">
            <a:extLst>
              <a:ext uri="{FF2B5EF4-FFF2-40B4-BE49-F238E27FC236}">
                <a16:creationId xmlns:a16="http://schemas.microsoft.com/office/drawing/2014/main" id="{6FE610ED-33D9-FC3E-6C28-0B333C319B7A}"/>
              </a:ext>
            </a:extLst>
          </p:cNvPr>
          <p:cNvSpPr txBox="1"/>
          <p:nvPr/>
        </p:nvSpPr>
        <p:spPr>
          <a:xfrm>
            <a:off x="374915" y="4067588"/>
            <a:ext cx="362600" cy="196208"/>
          </a:xfrm>
          <a:prstGeom prst="rect">
            <a:avLst/>
          </a:prstGeom>
          <a:noFill/>
        </p:spPr>
        <p:txBody>
          <a:bodyPr wrap="none" rtlCol="0">
            <a:spAutoFit/>
          </a:bodyPr>
          <a:lstStyle/>
          <a:p>
            <a:r>
              <a:rPr lang="en-US" sz="675" b="1">
                <a:solidFill>
                  <a:schemeClr val="bg1"/>
                </a:solidFill>
                <a:effectLst>
                  <a:outerShdw blurRad="38100" dist="38100" dir="2700000" algn="tl">
                    <a:srgbClr val="000000">
                      <a:alpha val="43137"/>
                    </a:srgbClr>
                  </a:outerShdw>
                </a:effectLst>
              </a:rPr>
              <a:t>120K</a:t>
            </a:r>
          </a:p>
        </p:txBody>
      </p:sp>
      <p:grpSp>
        <p:nvGrpSpPr>
          <p:cNvPr id="231" name="Group 230">
            <a:extLst>
              <a:ext uri="{FF2B5EF4-FFF2-40B4-BE49-F238E27FC236}">
                <a16:creationId xmlns:a16="http://schemas.microsoft.com/office/drawing/2014/main" id="{353091E4-CD44-AE59-3FF5-1B2A3468E9E7}"/>
              </a:ext>
            </a:extLst>
          </p:cNvPr>
          <p:cNvGrpSpPr/>
          <p:nvPr/>
        </p:nvGrpSpPr>
        <p:grpSpPr>
          <a:xfrm>
            <a:off x="3914190" y="153511"/>
            <a:ext cx="5120757" cy="4405932"/>
            <a:chOff x="3914190" y="711397"/>
            <a:chExt cx="4427046" cy="3809058"/>
          </a:xfrm>
        </p:grpSpPr>
        <p:pic>
          <p:nvPicPr>
            <p:cNvPr id="4" name="图片 1">
              <a:extLst>
                <a:ext uri="{FF2B5EF4-FFF2-40B4-BE49-F238E27FC236}">
                  <a16:creationId xmlns:a16="http://schemas.microsoft.com/office/drawing/2014/main" id="{CF614ADE-7719-D6C6-43E1-BAF64576566D}"/>
                </a:ext>
              </a:extLst>
            </p:cNvPr>
            <p:cNvPicPr>
              <a:picLocks noChangeAspect="1" noChangeArrowheads="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rcRect l="17418" r="16845" b="31915"/>
            <a:stretch/>
          </p:blipFill>
          <p:spPr bwMode="auto">
            <a:xfrm>
              <a:off x="4824770" y="711397"/>
              <a:ext cx="3451617" cy="202553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D8C1F9A0-4A16-67BB-9882-48B6AC4DDBCC}"/>
                </a:ext>
              </a:extLst>
            </p:cNvPr>
            <p:cNvPicPr>
              <a:picLocks noChangeAspect="1"/>
            </p:cNvPicPr>
            <p:nvPr/>
          </p:nvPicPr>
          <p:blipFill rotWithShape="1">
            <a:blip r:embed="rId10">
              <a:clrChange>
                <a:clrFrom>
                  <a:srgbClr val="FFFFFF"/>
                </a:clrFrom>
                <a:clrTo>
                  <a:srgbClr val="FFFFFF">
                    <a:alpha val="0"/>
                  </a:srgbClr>
                </a:clrTo>
              </a:clrChange>
            </a:blip>
            <a:srcRect l="53383"/>
            <a:stretch/>
          </p:blipFill>
          <p:spPr>
            <a:xfrm rot="16200000">
              <a:off x="5889685" y="940282"/>
              <a:ext cx="360231" cy="237143"/>
            </a:xfrm>
            <a:prstGeom prst="rect">
              <a:avLst/>
            </a:prstGeom>
          </p:spPr>
        </p:pic>
        <p:pic>
          <p:nvPicPr>
            <p:cNvPr id="73" name="Picture 72">
              <a:extLst>
                <a:ext uri="{FF2B5EF4-FFF2-40B4-BE49-F238E27FC236}">
                  <a16:creationId xmlns:a16="http://schemas.microsoft.com/office/drawing/2014/main" id="{C43F4048-795D-9E05-E027-7A30CDFE7DD8}"/>
                </a:ext>
              </a:extLst>
            </p:cNvPr>
            <p:cNvPicPr>
              <a:picLocks noChangeAspect="1"/>
            </p:cNvPicPr>
            <p:nvPr/>
          </p:nvPicPr>
          <p:blipFill rotWithShape="1">
            <a:blip r:embed="rId11">
              <a:clrChange>
                <a:clrFrom>
                  <a:srgbClr val="FFFFFF"/>
                </a:clrFrom>
                <a:clrTo>
                  <a:srgbClr val="FFFFFF">
                    <a:alpha val="0"/>
                  </a:srgbClr>
                </a:clrTo>
              </a:clrChange>
            </a:blip>
            <a:srcRect t="17641"/>
            <a:stretch/>
          </p:blipFill>
          <p:spPr>
            <a:xfrm rot="5400000">
              <a:off x="3415733" y="1651476"/>
              <a:ext cx="2639929" cy="1643015"/>
            </a:xfrm>
            <a:prstGeom prst="rect">
              <a:avLst/>
            </a:prstGeom>
          </p:spPr>
        </p:pic>
        <p:sp>
          <p:nvSpPr>
            <p:cNvPr id="71" name="Freeform: Shape 70">
              <a:extLst>
                <a:ext uri="{FF2B5EF4-FFF2-40B4-BE49-F238E27FC236}">
                  <a16:creationId xmlns:a16="http://schemas.microsoft.com/office/drawing/2014/main" id="{6DC85207-7F41-1428-7B54-1772E817532E}"/>
                </a:ext>
              </a:extLst>
            </p:cNvPr>
            <p:cNvSpPr/>
            <p:nvPr/>
          </p:nvSpPr>
          <p:spPr>
            <a:xfrm>
              <a:off x="5593798" y="1422866"/>
              <a:ext cx="2747438" cy="3097589"/>
            </a:xfrm>
            <a:custGeom>
              <a:avLst/>
              <a:gdLst>
                <a:gd name="connsiteX0" fmla="*/ 17765 w 5084886"/>
                <a:gd name="connsiteY0" fmla="*/ 0 h 4643689"/>
                <a:gd name="connsiteX1" fmla="*/ 8930 w 5084886"/>
                <a:gd name="connsiteY1" fmla="*/ 2840383 h 4643689"/>
                <a:gd name="connsiteX2" fmla="*/ 128200 w 5084886"/>
                <a:gd name="connsiteY2" fmla="*/ 3617844 h 4643689"/>
                <a:gd name="connsiteX3" fmla="*/ 296060 w 5084886"/>
                <a:gd name="connsiteY3" fmla="*/ 3798957 h 4643689"/>
                <a:gd name="connsiteX4" fmla="*/ 1289973 w 5084886"/>
                <a:gd name="connsiteY4" fmla="*/ 4196522 h 4643689"/>
                <a:gd name="connsiteX5" fmla="*/ 3984582 w 5084886"/>
                <a:gd name="connsiteY5" fmla="*/ 4642678 h 4643689"/>
                <a:gd name="connsiteX6" fmla="*/ 5075678 w 5084886"/>
                <a:gd name="connsiteY6" fmla="*/ 4311374 h 4643689"/>
                <a:gd name="connsiteX7" fmla="*/ 4382147 w 5084886"/>
                <a:gd name="connsiteY7" fmla="*/ 4086087 h 4643689"/>
                <a:gd name="connsiteX8" fmla="*/ 4585347 w 5084886"/>
                <a:gd name="connsiteY8" fmla="*/ 4404139 h 4643689"/>
                <a:gd name="connsiteX9" fmla="*/ 5084513 w 5084886"/>
                <a:gd name="connsiteY9" fmla="*/ 4090505 h 4643689"/>
                <a:gd name="connsiteX10" fmla="*/ 4660443 w 5084886"/>
                <a:gd name="connsiteY10" fmla="*/ 3931478 h 4643689"/>
                <a:gd name="connsiteX11" fmla="*/ 4298217 w 5084886"/>
                <a:gd name="connsiteY11" fmla="*/ 3931478 h 4643689"/>
                <a:gd name="connsiteX12" fmla="*/ 4497000 w 5084886"/>
                <a:gd name="connsiteY12" fmla="*/ 3794539 h 4643689"/>
                <a:gd name="connsiteX0" fmla="*/ 11720 w 5078841"/>
                <a:gd name="connsiteY0" fmla="*/ 0 h 4643689"/>
                <a:gd name="connsiteX1" fmla="*/ 2885 w 5078841"/>
                <a:gd name="connsiteY1" fmla="*/ 2840383 h 4643689"/>
                <a:gd name="connsiteX2" fmla="*/ 40225 w 5078841"/>
                <a:gd name="connsiteY2" fmla="*/ 3468289 h 4643689"/>
                <a:gd name="connsiteX3" fmla="*/ 290015 w 5078841"/>
                <a:gd name="connsiteY3" fmla="*/ 3798957 h 4643689"/>
                <a:gd name="connsiteX4" fmla="*/ 1283928 w 5078841"/>
                <a:gd name="connsiteY4" fmla="*/ 4196522 h 4643689"/>
                <a:gd name="connsiteX5" fmla="*/ 3978537 w 5078841"/>
                <a:gd name="connsiteY5" fmla="*/ 4642678 h 4643689"/>
                <a:gd name="connsiteX6" fmla="*/ 5069633 w 5078841"/>
                <a:gd name="connsiteY6" fmla="*/ 4311374 h 4643689"/>
                <a:gd name="connsiteX7" fmla="*/ 4376102 w 5078841"/>
                <a:gd name="connsiteY7" fmla="*/ 4086087 h 4643689"/>
                <a:gd name="connsiteX8" fmla="*/ 4579302 w 5078841"/>
                <a:gd name="connsiteY8" fmla="*/ 4404139 h 4643689"/>
                <a:gd name="connsiteX9" fmla="*/ 5078468 w 5078841"/>
                <a:gd name="connsiteY9" fmla="*/ 4090505 h 4643689"/>
                <a:gd name="connsiteX10" fmla="*/ 4654398 w 5078841"/>
                <a:gd name="connsiteY10" fmla="*/ 3931478 h 4643689"/>
                <a:gd name="connsiteX11" fmla="*/ 4292172 w 5078841"/>
                <a:gd name="connsiteY11" fmla="*/ 3931478 h 4643689"/>
                <a:gd name="connsiteX12" fmla="*/ 4490955 w 5078841"/>
                <a:gd name="connsiteY12" fmla="*/ 3794539 h 4643689"/>
                <a:gd name="connsiteX0" fmla="*/ 34520 w 5101641"/>
                <a:gd name="connsiteY0" fmla="*/ 0 h 4643689"/>
                <a:gd name="connsiteX1" fmla="*/ 25685 w 5101641"/>
                <a:gd name="connsiteY1" fmla="*/ 2840383 h 4643689"/>
                <a:gd name="connsiteX2" fmla="*/ 63025 w 5101641"/>
                <a:gd name="connsiteY2" fmla="*/ 3468289 h 4643689"/>
                <a:gd name="connsiteX3" fmla="*/ 736918 w 5101641"/>
                <a:gd name="connsiteY3" fmla="*/ 3944114 h 4643689"/>
                <a:gd name="connsiteX4" fmla="*/ 1306728 w 5101641"/>
                <a:gd name="connsiteY4" fmla="*/ 4196522 h 4643689"/>
                <a:gd name="connsiteX5" fmla="*/ 4001337 w 5101641"/>
                <a:gd name="connsiteY5" fmla="*/ 4642678 h 4643689"/>
                <a:gd name="connsiteX6" fmla="*/ 5092433 w 5101641"/>
                <a:gd name="connsiteY6" fmla="*/ 4311374 h 4643689"/>
                <a:gd name="connsiteX7" fmla="*/ 4398902 w 5101641"/>
                <a:gd name="connsiteY7" fmla="*/ 4086087 h 4643689"/>
                <a:gd name="connsiteX8" fmla="*/ 4602102 w 5101641"/>
                <a:gd name="connsiteY8" fmla="*/ 4404139 h 4643689"/>
                <a:gd name="connsiteX9" fmla="*/ 5101268 w 5101641"/>
                <a:gd name="connsiteY9" fmla="*/ 4090505 h 4643689"/>
                <a:gd name="connsiteX10" fmla="*/ 4677198 w 5101641"/>
                <a:gd name="connsiteY10" fmla="*/ 3931478 h 4643689"/>
                <a:gd name="connsiteX11" fmla="*/ 4314972 w 5101641"/>
                <a:gd name="connsiteY11" fmla="*/ 3931478 h 4643689"/>
                <a:gd name="connsiteX12" fmla="*/ 4513755 w 5101641"/>
                <a:gd name="connsiteY12" fmla="*/ 3794539 h 4643689"/>
                <a:gd name="connsiteX0" fmla="*/ 278780 w 5345901"/>
                <a:gd name="connsiteY0" fmla="*/ 0 h 4643689"/>
                <a:gd name="connsiteX1" fmla="*/ 61 w 5345901"/>
                <a:gd name="connsiteY1" fmla="*/ 2761206 h 4643689"/>
                <a:gd name="connsiteX2" fmla="*/ 307285 w 5345901"/>
                <a:gd name="connsiteY2" fmla="*/ 3468289 h 4643689"/>
                <a:gd name="connsiteX3" fmla="*/ 981178 w 5345901"/>
                <a:gd name="connsiteY3" fmla="*/ 3944114 h 4643689"/>
                <a:gd name="connsiteX4" fmla="*/ 1550988 w 5345901"/>
                <a:gd name="connsiteY4" fmla="*/ 4196522 h 4643689"/>
                <a:gd name="connsiteX5" fmla="*/ 4245597 w 5345901"/>
                <a:gd name="connsiteY5" fmla="*/ 4642678 h 4643689"/>
                <a:gd name="connsiteX6" fmla="*/ 5336693 w 5345901"/>
                <a:gd name="connsiteY6" fmla="*/ 4311374 h 4643689"/>
                <a:gd name="connsiteX7" fmla="*/ 4643162 w 5345901"/>
                <a:gd name="connsiteY7" fmla="*/ 4086087 h 4643689"/>
                <a:gd name="connsiteX8" fmla="*/ 4846362 w 5345901"/>
                <a:gd name="connsiteY8" fmla="*/ 4404139 h 4643689"/>
                <a:gd name="connsiteX9" fmla="*/ 5345528 w 5345901"/>
                <a:gd name="connsiteY9" fmla="*/ 4090505 h 4643689"/>
                <a:gd name="connsiteX10" fmla="*/ 4921458 w 5345901"/>
                <a:gd name="connsiteY10" fmla="*/ 3931478 h 4643689"/>
                <a:gd name="connsiteX11" fmla="*/ 4559232 w 5345901"/>
                <a:gd name="connsiteY11" fmla="*/ 3931478 h 4643689"/>
                <a:gd name="connsiteX12" fmla="*/ 4758015 w 5345901"/>
                <a:gd name="connsiteY12" fmla="*/ 3794539 h 4643689"/>
                <a:gd name="connsiteX0" fmla="*/ 269145 w 5336266"/>
                <a:gd name="connsiteY0" fmla="*/ 0 h 4643689"/>
                <a:gd name="connsiteX1" fmla="*/ 64 w 5336266"/>
                <a:gd name="connsiteY1" fmla="*/ 2800795 h 4643689"/>
                <a:gd name="connsiteX2" fmla="*/ 297650 w 5336266"/>
                <a:gd name="connsiteY2" fmla="*/ 3468289 h 4643689"/>
                <a:gd name="connsiteX3" fmla="*/ 971543 w 5336266"/>
                <a:gd name="connsiteY3" fmla="*/ 3944114 h 4643689"/>
                <a:gd name="connsiteX4" fmla="*/ 1541353 w 5336266"/>
                <a:gd name="connsiteY4" fmla="*/ 4196522 h 4643689"/>
                <a:gd name="connsiteX5" fmla="*/ 4235962 w 5336266"/>
                <a:gd name="connsiteY5" fmla="*/ 4642678 h 4643689"/>
                <a:gd name="connsiteX6" fmla="*/ 5327058 w 5336266"/>
                <a:gd name="connsiteY6" fmla="*/ 4311374 h 4643689"/>
                <a:gd name="connsiteX7" fmla="*/ 4633527 w 5336266"/>
                <a:gd name="connsiteY7" fmla="*/ 4086087 h 4643689"/>
                <a:gd name="connsiteX8" fmla="*/ 4836727 w 5336266"/>
                <a:gd name="connsiteY8" fmla="*/ 4404139 h 4643689"/>
                <a:gd name="connsiteX9" fmla="*/ 5335893 w 5336266"/>
                <a:gd name="connsiteY9" fmla="*/ 4090505 h 4643689"/>
                <a:gd name="connsiteX10" fmla="*/ 4911823 w 5336266"/>
                <a:gd name="connsiteY10" fmla="*/ 3931478 h 4643689"/>
                <a:gd name="connsiteX11" fmla="*/ 4549597 w 5336266"/>
                <a:gd name="connsiteY11" fmla="*/ 3931478 h 4643689"/>
                <a:gd name="connsiteX12" fmla="*/ 4748380 w 5336266"/>
                <a:gd name="connsiteY12" fmla="*/ 3794539 h 4643689"/>
                <a:gd name="connsiteX0" fmla="*/ 269145 w 5336266"/>
                <a:gd name="connsiteY0" fmla="*/ 0 h 4642891"/>
                <a:gd name="connsiteX1" fmla="*/ 64 w 5336266"/>
                <a:gd name="connsiteY1" fmla="*/ 2800795 h 4642891"/>
                <a:gd name="connsiteX2" fmla="*/ 297650 w 5336266"/>
                <a:gd name="connsiteY2" fmla="*/ 3468289 h 4642891"/>
                <a:gd name="connsiteX3" fmla="*/ 971543 w 5336266"/>
                <a:gd name="connsiteY3" fmla="*/ 3944114 h 4642891"/>
                <a:gd name="connsiteX4" fmla="*/ 3020893 w 5336266"/>
                <a:gd name="connsiteY4" fmla="*/ 4354874 h 4642891"/>
                <a:gd name="connsiteX5" fmla="*/ 4235962 w 5336266"/>
                <a:gd name="connsiteY5" fmla="*/ 4642678 h 4642891"/>
                <a:gd name="connsiteX6" fmla="*/ 5327058 w 5336266"/>
                <a:gd name="connsiteY6" fmla="*/ 4311374 h 4642891"/>
                <a:gd name="connsiteX7" fmla="*/ 4633527 w 5336266"/>
                <a:gd name="connsiteY7" fmla="*/ 4086087 h 4642891"/>
                <a:gd name="connsiteX8" fmla="*/ 4836727 w 5336266"/>
                <a:gd name="connsiteY8" fmla="*/ 4404139 h 4642891"/>
                <a:gd name="connsiteX9" fmla="*/ 5335893 w 5336266"/>
                <a:gd name="connsiteY9" fmla="*/ 4090505 h 4642891"/>
                <a:gd name="connsiteX10" fmla="*/ 4911823 w 5336266"/>
                <a:gd name="connsiteY10" fmla="*/ 3931478 h 4642891"/>
                <a:gd name="connsiteX11" fmla="*/ 4549597 w 5336266"/>
                <a:gd name="connsiteY11" fmla="*/ 3931478 h 4642891"/>
                <a:gd name="connsiteX12" fmla="*/ 4748380 w 5336266"/>
                <a:gd name="connsiteY12" fmla="*/ 3794539 h 4642891"/>
                <a:gd name="connsiteX0" fmla="*/ 291812 w 5358933"/>
                <a:gd name="connsiteY0" fmla="*/ 0 h 4642891"/>
                <a:gd name="connsiteX1" fmla="*/ 22731 w 5358933"/>
                <a:gd name="connsiteY1" fmla="*/ 2800795 h 4642891"/>
                <a:gd name="connsiteX2" fmla="*/ 994210 w 5358933"/>
                <a:gd name="connsiteY2" fmla="*/ 3944114 h 4642891"/>
                <a:gd name="connsiteX3" fmla="*/ 3043560 w 5358933"/>
                <a:gd name="connsiteY3" fmla="*/ 4354874 h 4642891"/>
                <a:gd name="connsiteX4" fmla="*/ 4258629 w 5358933"/>
                <a:gd name="connsiteY4" fmla="*/ 4642678 h 4642891"/>
                <a:gd name="connsiteX5" fmla="*/ 5349725 w 5358933"/>
                <a:gd name="connsiteY5" fmla="*/ 4311374 h 4642891"/>
                <a:gd name="connsiteX6" fmla="*/ 4656194 w 5358933"/>
                <a:gd name="connsiteY6" fmla="*/ 4086087 h 4642891"/>
                <a:gd name="connsiteX7" fmla="*/ 4859394 w 5358933"/>
                <a:gd name="connsiteY7" fmla="*/ 4404139 h 4642891"/>
                <a:gd name="connsiteX8" fmla="*/ 5358560 w 5358933"/>
                <a:gd name="connsiteY8" fmla="*/ 4090505 h 4642891"/>
                <a:gd name="connsiteX9" fmla="*/ 4934490 w 5358933"/>
                <a:gd name="connsiteY9" fmla="*/ 3931478 h 4642891"/>
                <a:gd name="connsiteX10" fmla="*/ 4572264 w 5358933"/>
                <a:gd name="connsiteY10" fmla="*/ 3931478 h 4642891"/>
                <a:gd name="connsiteX11" fmla="*/ 4771047 w 5358933"/>
                <a:gd name="connsiteY11" fmla="*/ 3794539 h 4642891"/>
                <a:gd name="connsiteX0" fmla="*/ 32528 w 5099649"/>
                <a:gd name="connsiteY0" fmla="*/ 0 h 4642891"/>
                <a:gd name="connsiteX1" fmla="*/ 67066 w 5099649"/>
                <a:gd name="connsiteY1" fmla="*/ 3319841 h 4642891"/>
                <a:gd name="connsiteX2" fmla="*/ 734926 w 5099649"/>
                <a:gd name="connsiteY2" fmla="*/ 3944114 h 4642891"/>
                <a:gd name="connsiteX3" fmla="*/ 2784276 w 5099649"/>
                <a:gd name="connsiteY3" fmla="*/ 4354874 h 4642891"/>
                <a:gd name="connsiteX4" fmla="*/ 3999345 w 5099649"/>
                <a:gd name="connsiteY4" fmla="*/ 4642678 h 4642891"/>
                <a:gd name="connsiteX5" fmla="*/ 5090441 w 5099649"/>
                <a:gd name="connsiteY5" fmla="*/ 4311374 h 4642891"/>
                <a:gd name="connsiteX6" fmla="*/ 4396910 w 5099649"/>
                <a:gd name="connsiteY6" fmla="*/ 4086087 h 4642891"/>
                <a:gd name="connsiteX7" fmla="*/ 4600110 w 5099649"/>
                <a:gd name="connsiteY7" fmla="*/ 4404139 h 4642891"/>
                <a:gd name="connsiteX8" fmla="*/ 5099276 w 5099649"/>
                <a:gd name="connsiteY8" fmla="*/ 4090505 h 4642891"/>
                <a:gd name="connsiteX9" fmla="*/ 4675206 w 5099649"/>
                <a:gd name="connsiteY9" fmla="*/ 3931478 h 4642891"/>
                <a:gd name="connsiteX10" fmla="*/ 4312980 w 5099649"/>
                <a:gd name="connsiteY10" fmla="*/ 3931478 h 4642891"/>
                <a:gd name="connsiteX11" fmla="*/ 4511763 w 5099649"/>
                <a:gd name="connsiteY11" fmla="*/ 3794539 h 4642891"/>
                <a:gd name="connsiteX0" fmla="*/ 181954 w 5249075"/>
                <a:gd name="connsiteY0" fmla="*/ 0 h 4643154"/>
                <a:gd name="connsiteX1" fmla="*/ 216492 w 5249075"/>
                <a:gd name="connsiteY1" fmla="*/ 3319841 h 4643154"/>
                <a:gd name="connsiteX2" fmla="*/ 2933702 w 5249075"/>
                <a:gd name="connsiteY2" fmla="*/ 4354874 h 4643154"/>
                <a:gd name="connsiteX3" fmla="*/ 4148771 w 5249075"/>
                <a:gd name="connsiteY3" fmla="*/ 4642678 h 4643154"/>
                <a:gd name="connsiteX4" fmla="*/ 5239867 w 5249075"/>
                <a:gd name="connsiteY4" fmla="*/ 4311374 h 4643154"/>
                <a:gd name="connsiteX5" fmla="*/ 4546336 w 5249075"/>
                <a:gd name="connsiteY5" fmla="*/ 4086087 h 4643154"/>
                <a:gd name="connsiteX6" fmla="*/ 4749536 w 5249075"/>
                <a:gd name="connsiteY6" fmla="*/ 4404139 h 4643154"/>
                <a:gd name="connsiteX7" fmla="*/ 5248702 w 5249075"/>
                <a:gd name="connsiteY7" fmla="*/ 4090505 h 4643154"/>
                <a:gd name="connsiteX8" fmla="*/ 4824632 w 5249075"/>
                <a:gd name="connsiteY8" fmla="*/ 3931478 h 4643154"/>
                <a:gd name="connsiteX9" fmla="*/ 4462406 w 5249075"/>
                <a:gd name="connsiteY9" fmla="*/ 3931478 h 4643154"/>
                <a:gd name="connsiteX10" fmla="*/ 4661189 w 5249075"/>
                <a:gd name="connsiteY10" fmla="*/ 3794539 h 4643154"/>
                <a:gd name="connsiteX0" fmla="*/ 126639 w 5193760"/>
                <a:gd name="connsiteY0" fmla="*/ 0 h 4643035"/>
                <a:gd name="connsiteX1" fmla="*/ 243105 w 5193760"/>
                <a:gd name="connsiteY1" fmla="*/ 3491389 h 4643035"/>
                <a:gd name="connsiteX2" fmla="*/ 2878387 w 5193760"/>
                <a:gd name="connsiteY2" fmla="*/ 4354874 h 4643035"/>
                <a:gd name="connsiteX3" fmla="*/ 4093456 w 5193760"/>
                <a:gd name="connsiteY3" fmla="*/ 4642678 h 4643035"/>
                <a:gd name="connsiteX4" fmla="*/ 5184552 w 5193760"/>
                <a:gd name="connsiteY4" fmla="*/ 4311374 h 4643035"/>
                <a:gd name="connsiteX5" fmla="*/ 4491021 w 5193760"/>
                <a:gd name="connsiteY5" fmla="*/ 4086087 h 4643035"/>
                <a:gd name="connsiteX6" fmla="*/ 4694221 w 5193760"/>
                <a:gd name="connsiteY6" fmla="*/ 4404139 h 4643035"/>
                <a:gd name="connsiteX7" fmla="*/ 5193387 w 5193760"/>
                <a:gd name="connsiteY7" fmla="*/ 4090505 h 4643035"/>
                <a:gd name="connsiteX8" fmla="*/ 4769317 w 5193760"/>
                <a:gd name="connsiteY8" fmla="*/ 3931478 h 4643035"/>
                <a:gd name="connsiteX9" fmla="*/ 4407091 w 5193760"/>
                <a:gd name="connsiteY9" fmla="*/ 3931478 h 4643035"/>
                <a:gd name="connsiteX10" fmla="*/ 4605874 w 5193760"/>
                <a:gd name="connsiteY10" fmla="*/ 3794539 h 4643035"/>
                <a:gd name="connsiteX0" fmla="*/ 93835 w 5160956"/>
                <a:gd name="connsiteY0" fmla="*/ 0 h 4643035"/>
                <a:gd name="connsiteX1" fmla="*/ 210301 w 5160956"/>
                <a:gd name="connsiteY1" fmla="*/ 3491389 h 4643035"/>
                <a:gd name="connsiteX2" fmla="*/ 2845583 w 5160956"/>
                <a:gd name="connsiteY2" fmla="*/ 4354874 h 4643035"/>
                <a:gd name="connsiteX3" fmla="*/ 4060652 w 5160956"/>
                <a:gd name="connsiteY3" fmla="*/ 4642678 h 4643035"/>
                <a:gd name="connsiteX4" fmla="*/ 5151748 w 5160956"/>
                <a:gd name="connsiteY4" fmla="*/ 4311374 h 4643035"/>
                <a:gd name="connsiteX5" fmla="*/ 4458217 w 5160956"/>
                <a:gd name="connsiteY5" fmla="*/ 4086087 h 4643035"/>
                <a:gd name="connsiteX6" fmla="*/ 4661417 w 5160956"/>
                <a:gd name="connsiteY6" fmla="*/ 4404139 h 4643035"/>
                <a:gd name="connsiteX7" fmla="*/ 5160583 w 5160956"/>
                <a:gd name="connsiteY7" fmla="*/ 4090505 h 4643035"/>
                <a:gd name="connsiteX8" fmla="*/ 4736513 w 5160956"/>
                <a:gd name="connsiteY8" fmla="*/ 3931478 h 4643035"/>
                <a:gd name="connsiteX9" fmla="*/ 4374287 w 5160956"/>
                <a:gd name="connsiteY9" fmla="*/ 3931478 h 4643035"/>
                <a:gd name="connsiteX10" fmla="*/ 4573070 w 5160956"/>
                <a:gd name="connsiteY10" fmla="*/ 3794539 h 4643035"/>
                <a:gd name="connsiteX0" fmla="*/ 69798 w 5136919"/>
                <a:gd name="connsiteY0" fmla="*/ 0 h 4643035"/>
                <a:gd name="connsiteX1" fmla="*/ 186264 w 5136919"/>
                <a:gd name="connsiteY1" fmla="*/ 3491389 h 4643035"/>
                <a:gd name="connsiteX2" fmla="*/ 2821546 w 5136919"/>
                <a:gd name="connsiteY2" fmla="*/ 4354874 h 4643035"/>
                <a:gd name="connsiteX3" fmla="*/ 4036615 w 5136919"/>
                <a:gd name="connsiteY3" fmla="*/ 4642678 h 4643035"/>
                <a:gd name="connsiteX4" fmla="*/ 5127711 w 5136919"/>
                <a:gd name="connsiteY4" fmla="*/ 4311374 h 4643035"/>
                <a:gd name="connsiteX5" fmla="*/ 4434180 w 5136919"/>
                <a:gd name="connsiteY5" fmla="*/ 4086087 h 4643035"/>
                <a:gd name="connsiteX6" fmla="*/ 4637380 w 5136919"/>
                <a:gd name="connsiteY6" fmla="*/ 4404139 h 4643035"/>
                <a:gd name="connsiteX7" fmla="*/ 5136546 w 5136919"/>
                <a:gd name="connsiteY7" fmla="*/ 4090505 h 4643035"/>
                <a:gd name="connsiteX8" fmla="*/ 4712476 w 5136919"/>
                <a:gd name="connsiteY8" fmla="*/ 3931478 h 4643035"/>
                <a:gd name="connsiteX9" fmla="*/ 4350250 w 5136919"/>
                <a:gd name="connsiteY9" fmla="*/ 3931478 h 4643035"/>
                <a:gd name="connsiteX10" fmla="*/ 4549033 w 5136919"/>
                <a:gd name="connsiteY10" fmla="*/ 3794539 h 4643035"/>
                <a:gd name="connsiteX0" fmla="*/ 214589 w 5281710"/>
                <a:gd name="connsiteY0" fmla="*/ 0 h 4672308"/>
                <a:gd name="connsiteX1" fmla="*/ 331055 w 5281710"/>
                <a:gd name="connsiteY1" fmla="*/ 3491389 h 4672308"/>
                <a:gd name="connsiteX2" fmla="*/ 4181406 w 5281710"/>
                <a:gd name="connsiteY2" fmla="*/ 4642678 h 4672308"/>
                <a:gd name="connsiteX3" fmla="*/ 5272502 w 5281710"/>
                <a:gd name="connsiteY3" fmla="*/ 4311374 h 4672308"/>
                <a:gd name="connsiteX4" fmla="*/ 4578971 w 5281710"/>
                <a:gd name="connsiteY4" fmla="*/ 4086087 h 4672308"/>
                <a:gd name="connsiteX5" fmla="*/ 4782171 w 5281710"/>
                <a:gd name="connsiteY5" fmla="*/ 4404139 h 4672308"/>
                <a:gd name="connsiteX6" fmla="*/ 5281337 w 5281710"/>
                <a:gd name="connsiteY6" fmla="*/ 4090505 h 4672308"/>
                <a:gd name="connsiteX7" fmla="*/ 4857267 w 5281710"/>
                <a:gd name="connsiteY7" fmla="*/ 3931478 h 4672308"/>
                <a:gd name="connsiteX8" fmla="*/ 4495041 w 5281710"/>
                <a:gd name="connsiteY8" fmla="*/ 3931478 h 4672308"/>
                <a:gd name="connsiteX9" fmla="*/ 4693824 w 5281710"/>
                <a:gd name="connsiteY9" fmla="*/ 3794539 h 4672308"/>
                <a:gd name="connsiteX0" fmla="*/ 54286 w 5121407"/>
                <a:gd name="connsiteY0" fmla="*/ 0 h 4672308"/>
                <a:gd name="connsiteX1" fmla="*/ 170752 w 5121407"/>
                <a:gd name="connsiteY1" fmla="*/ 3491389 h 4672308"/>
                <a:gd name="connsiteX2" fmla="*/ 4021103 w 5121407"/>
                <a:gd name="connsiteY2" fmla="*/ 4642678 h 4672308"/>
                <a:gd name="connsiteX3" fmla="*/ 5112199 w 5121407"/>
                <a:gd name="connsiteY3" fmla="*/ 4311374 h 4672308"/>
                <a:gd name="connsiteX4" fmla="*/ 4418668 w 5121407"/>
                <a:gd name="connsiteY4" fmla="*/ 4086087 h 4672308"/>
                <a:gd name="connsiteX5" fmla="*/ 4621868 w 5121407"/>
                <a:gd name="connsiteY5" fmla="*/ 4404139 h 4672308"/>
                <a:gd name="connsiteX6" fmla="*/ 5121034 w 5121407"/>
                <a:gd name="connsiteY6" fmla="*/ 4090505 h 4672308"/>
                <a:gd name="connsiteX7" fmla="*/ 4696964 w 5121407"/>
                <a:gd name="connsiteY7" fmla="*/ 3931478 h 4672308"/>
                <a:gd name="connsiteX8" fmla="*/ 4334738 w 5121407"/>
                <a:gd name="connsiteY8" fmla="*/ 3931478 h 4672308"/>
                <a:gd name="connsiteX9" fmla="*/ 4533521 w 5121407"/>
                <a:gd name="connsiteY9" fmla="*/ 3794539 h 4672308"/>
                <a:gd name="connsiteX0" fmla="*/ 236062 w 5303183"/>
                <a:gd name="connsiteY0" fmla="*/ 0 h 4474702"/>
                <a:gd name="connsiteX1" fmla="*/ 352528 w 5303183"/>
                <a:gd name="connsiteY1" fmla="*/ 3491389 h 4474702"/>
                <a:gd name="connsiteX2" fmla="*/ 4496861 w 5303183"/>
                <a:gd name="connsiteY2" fmla="*/ 4427143 h 4474702"/>
                <a:gd name="connsiteX3" fmla="*/ 5293975 w 5303183"/>
                <a:gd name="connsiteY3" fmla="*/ 4311374 h 4474702"/>
                <a:gd name="connsiteX4" fmla="*/ 4600444 w 5303183"/>
                <a:gd name="connsiteY4" fmla="*/ 4086087 h 4474702"/>
                <a:gd name="connsiteX5" fmla="*/ 4803644 w 5303183"/>
                <a:gd name="connsiteY5" fmla="*/ 4404139 h 4474702"/>
                <a:gd name="connsiteX6" fmla="*/ 5302810 w 5303183"/>
                <a:gd name="connsiteY6" fmla="*/ 4090505 h 4474702"/>
                <a:gd name="connsiteX7" fmla="*/ 4878740 w 5303183"/>
                <a:gd name="connsiteY7" fmla="*/ 3931478 h 4474702"/>
                <a:gd name="connsiteX8" fmla="*/ 4516514 w 5303183"/>
                <a:gd name="connsiteY8" fmla="*/ 3931478 h 4474702"/>
                <a:gd name="connsiteX9" fmla="*/ 4715297 w 5303183"/>
                <a:gd name="connsiteY9" fmla="*/ 3794539 h 4474702"/>
                <a:gd name="connsiteX0" fmla="*/ 235711 w 5302832"/>
                <a:gd name="connsiteY0" fmla="*/ 0 h 4569416"/>
                <a:gd name="connsiteX1" fmla="*/ 352177 w 5302832"/>
                <a:gd name="connsiteY1" fmla="*/ 3491389 h 4569416"/>
                <a:gd name="connsiteX2" fmla="*/ 4491691 w 5302832"/>
                <a:gd name="connsiteY2" fmla="*/ 4532712 h 4569416"/>
                <a:gd name="connsiteX3" fmla="*/ 5293624 w 5302832"/>
                <a:gd name="connsiteY3" fmla="*/ 4311374 h 4569416"/>
                <a:gd name="connsiteX4" fmla="*/ 4600093 w 5302832"/>
                <a:gd name="connsiteY4" fmla="*/ 4086087 h 4569416"/>
                <a:gd name="connsiteX5" fmla="*/ 4803293 w 5302832"/>
                <a:gd name="connsiteY5" fmla="*/ 4404139 h 4569416"/>
                <a:gd name="connsiteX6" fmla="*/ 5302459 w 5302832"/>
                <a:gd name="connsiteY6" fmla="*/ 4090505 h 4569416"/>
                <a:gd name="connsiteX7" fmla="*/ 4878389 w 5302832"/>
                <a:gd name="connsiteY7" fmla="*/ 3931478 h 4569416"/>
                <a:gd name="connsiteX8" fmla="*/ 4516163 w 5302832"/>
                <a:gd name="connsiteY8" fmla="*/ 3931478 h 4569416"/>
                <a:gd name="connsiteX9" fmla="*/ 4714946 w 5302832"/>
                <a:gd name="connsiteY9" fmla="*/ 3794539 h 4569416"/>
                <a:gd name="connsiteX0" fmla="*/ 235711 w 5302832"/>
                <a:gd name="connsiteY0" fmla="*/ 0 h 4569416"/>
                <a:gd name="connsiteX1" fmla="*/ 352177 w 5302832"/>
                <a:gd name="connsiteY1" fmla="*/ 3491389 h 4569416"/>
                <a:gd name="connsiteX2" fmla="*/ 4491691 w 5302832"/>
                <a:gd name="connsiteY2" fmla="*/ 4532712 h 4569416"/>
                <a:gd name="connsiteX3" fmla="*/ 5293624 w 5302832"/>
                <a:gd name="connsiteY3" fmla="*/ 4311374 h 4569416"/>
                <a:gd name="connsiteX4" fmla="*/ 4600093 w 5302832"/>
                <a:gd name="connsiteY4" fmla="*/ 4086087 h 4569416"/>
                <a:gd name="connsiteX5" fmla="*/ 4803293 w 5302832"/>
                <a:gd name="connsiteY5" fmla="*/ 4404139 h 4569416"/>
                <a:gd name="connsiteX6" fmla="*/ 5302459 w 5302832"/>
                <a:gd name="connsiteY6" fmla="*/ 4090505 h 4569416"/>
                <a:gd name="connsiteX7" fmla="*/ 4878389 w 5302832"/>
                <a:gd name="connsiteY7" fmla="*/ 3931478 h 4569416"/>
                <a:gd name="connsiteX8" fmla="*/ 4516163 w 5302832"/>
                <a:gd name="connsiteY8" fmla="*/ 3931478 h 4569416"/>
                <a:gd name="connsiteX9" fmla="*/ 5163146 w 5302832"/>
                <a:gd name="connsiteY9" fmla="*/ 2800437 h 4569416"/>
                <a:gd name="connsiteX0" fmla="*/ 235711 w 5302846"/>
                <a:gd name="connsiteY0" fmla="*/ 0 h 4569416"/>
                <a:gd name="connsiteX1" fmla="*/ 352177 w 5302846"/>
                <a:gd name="connsiteY1" fmla="*/ 3491389 h 4569416"/>
                <a:gd name="connsiteX2" fmla="*/ 4491691 w 5302846"/>
                <a:gd name="connsiteY2" fmla="*/ 4532712 h 4569416"/>
                <a:gd name="connsiteX3" fmla="*/ 5293624 w 5302846"/>
                <a:gd name="connsiteY3" fmla="*/ 4311374 h 4569416"/>
                <a:gd name="connsiteX4" fmla="*/ 4600093 w 5302846"/>
                <a:gd name="connsiteY4" fmla="*/ 4086087 h 4569416"/>
                <a:gd name="connsiteX5" fmla="*/ 4803293 w 5302846"/>
                <a:gd name="connsiteY5" fmla="*/ 4404139 h 4569416"/>
                <a:gd name="connsiteX6" fmla="*/ 5302459 w 5302846"/>
                <a:gd name="connsiteY6" fmla="*/ 4090505 h 4569416"/>
                <a:gd name="connsiteX7" fmla="*/ 4878389 w 5302846"/>
                <a:gd name="connsiteY7" fmla="*/ 3931478 h 4569416"/>
                <a:gd name="connsiteX8" fmla="*/ 4443872 w 5302846"/>
                <a:gd name="connsiteY8" fmla="*/ 3091331 h 4569416"/>
                <a:gd name="connsiteX9" fmla="*/ 5163146 w 5302846"/>
                <a:gd name="connsiteY9" fmla="*/ 2800437 h 4569416"/>
                <a:gd name="connsiteX0" fmla="*/ 235711 w 5304349"/>
                <a:gd name="connsiteY0" fmla="*/ 0 h 4569416"/>
                <a:gd name="connsiteX1" fmla="*/ 352177 w 5304349"/>
                <a:gd name="connsiteY1" fmla="*/ 3491389 h 4569416"/>
                <a:gd name="connsiteX2" fmla="*/ 4491691 w 5304349"/>
                <a:gd name="connsiteY2" fmla="*/ 4532712 h 4569416"/>
                <a:gd name="connsiteX3" fmla="*/ 5293624 w 5304349"/>
                <a:gd name="connsiteY3" fmla="*/ 4311374 h 4569416"/>
                <a:gd name="connsiteX4" fmla="*/ 4600093 w 5304349"/>
                <a:gd name="connsiteY4" fmla="*/ 4086087 h 4569416"/>
                <a:gd name="connsiteX5" fmla="*/ 4803293 w 5304349"/>
                <a:gd name="connsiteY5" fmla="*/ 4404139 h 4569416"/>
                <a:gd name="connsiteX6" fmla="*/ 5302459 w 5304349"/>
                <a:gd name="connsiteY6" fmla="*/ 4090505 h 4569416"/>
                <a:gd name="connsiteX7" fmla="*/ 4603686 w 5304349"/>
                <a:gd name="connsiteY7" fmla="*/ 3328859 h 4569416"/>
                <a:gd name="connsiteX8" fmla="*/ 4443872 w 5304349"/>
                <a:gd name="connsiteY8" fmla="*/ 3091331 h 4569416"/>
                <a:gd name="connsiteX9" fmla="*/ 5163146 w 5304349"/>
                <a:gd name="connsiteY9" fmla="*/ 2800437 h 4569416"/>
                <a:gd name="connsiteX0" fmla="*/ 235711 w 5294005"/>
                <a:gd name="connsiteY0" fmla="*/ 0 h 4569416"/>
                <a:gd name="connsiteX1" fmla="*/ 352177 w 5294005"/>
                <a:gd name="connsiteY1" fmla="*/ 3491389 h 4569416"/>
                <a:gd name="connsiteX2" fmla="*/ 4491691 w 5294005"/>
                <a:gd name="connsiteY2" fmla="*/ 4532712 h 4569416"/>
                <a:gd name="connsiteX3" fmla="*/ 5293624 w 5294005"/>
                <a:gd name="connsiteY3" fmla="*/ 4311374 h 4569416"/>
                <a:gd name="connsiteX4" fmla="*/ 4600093 w 5294005"/>
                <a:gd name="connsiteY4" fmla="*/ 4086087 h 4569416"/>
                <a:gd name="connsiteX5" fmla="*/ 4803293 w 5294005"/>
                <a:gd name="connsiteY5" fmla="*/ 4404139 h 4569416"/>
                <a:gd name="connsiteX6" fmla="*/ 5177156 w 5294005"/>
                <a:gd name="connsiteY6" fmla="*/ 3580258 h 4569416"/>
                <a:gd name="connsiteX7" fmla="*/ 4603686 w 5294005"/>
                <a:gd name="connsiteY7" fmla="*/ 3328859 h 4569416"/>
                <a:gd name="connsiteX8" fmla="*/ 4443872 w 5294005"/>
                <a:gd name="connsiteY8" fmla="*/ 3091331 h 4569416"/>
                <a:gd name="connsiteX9" fmla="*/ 5163146 w 5294005"/>
                <a:gd name="connsiteY9" fmla="*/ 2800437 h 4569416"/>
                <a:gd name="connsiteX0" fmla="*/ 235711 w 5294033"/>
                <a:gd name="connsiteY0" fmla="*/ 0 h 4569416"/>
                <a:gd name="connsiteX1" fmla="*/ 352177 w 5294033"/>
                <a:gd name="connsiteY1" fmla="*/ 3491389 h 4569416"/>
                <a:gd name="connsiteX2" fmla="*/ 4491691 w 5294033"/>
                <a:gd name="connsiteY2" fmla="*/ 4532712 h 4569416"/>
                <a:gd name="connsiteX3" fmla="*/ 5293624 w 5294033"/>
                <a:gd name="connsiteY3" fmla="*/ 4311374 h 4569416"/>
                <a:gd name="connsiteX4" fmla="*/ 4600093 w 5294033"/>
                <a:gd name="connsiteY4" fmla="*/ 4086087 h 4569416"/>
                <a:gd name="connsiteX5" fmla="*/ 4523771 w 5294033"/>
                <a:gd name="connsiteY5" fmla="*/ 3603579 h 4569416"/>
                <a:gd name="connsiteX6" fmla="*/ 5177156 w 5294033"/>
                <a:gd name="connsiteY6" fmla="*/ 3580258 h 4569416"/>
                <a:gd name="connsiteX7" fmla="*/ 4603686 w 5294033"/>
                <a:gd name="connsiteY7" fmla="*/ 3328859 h 4569416"/>
                <a:gd name="connsiteX8" fmla="*/ 4443872 w 5294033"/>
                <a:gd name="connsiteY8" fmla="*/ 3091331 h 4569416"/>
                <a:gd name="connsiteX9" fmla="*/ 5163146 w 5294033"/>
                <a:gd name="connsiteY9" fmla="*/ 2800437 h 4569416"/>
                <a:gd name="connsiteX0" fmla="*/ 235711 w 5294034"/>
                <a:gd name="connsiteY0" fmla="*/ 0 h 4569416"/>
                <a:gd name="connsiteX1" fmla="*/ 352177 w 5294034"/>
                <a:gd name="connsiteY1" fmla="*/ 3491389 h 4569416"/>
                <a:gd name="connsiteX2" fmla="*/ 4491691 w 5294034"/>
                <a:gd name="connsiteY2" fmla="*/ 4532712 h 4569416"/>
                <a:gd name="connsiteX3" fmla="*/ 5293624 w 5294034"/>
                <a:gd name="connsiteY3" fmla="*/ 4311374 h 4569416"/>
                <a:gd name="connsiteX4" fmla="*/ 4600093 w 5294034"/>
                <a:gd name="connsiteY4" fmla="*/ 4086087 h 4569416"/>
                <a:gd name="connsiteX5" fmla="*/ 4523771 w 5294034"/>
                <a:gd name="connsiteY5" fmla="*/ 3603579 h 4569416"/>
                <a:gd name="connsiteX6" fmla="*/ 5177156 w 5294034"/>
                <a:gd name="connsiteY6" fmla="*/ 3580258 h 4569416"/>
                <a:gd name="connsiteX7" fmla="*/ 4443872 w 5294034"/>
                <a:gd name="connsiteY7" fmla="*/ 3091331 h 4569416"/>
                <a:gd name="connsiteX8" fmla="*/ 5163146 w 5294034"/>
                <a:gd name="connsiteY8" fmla="*/ 2800437 h 4569416"/>
                <a:gd name="connsiteX0" fmla="*/ 235711 w 5294034"/>
                <a:gd name="connsiteY0" fmla="*/ 0 h 4569416"/>
                <a:gd name="connsiteX1" fmla="*/ 352177 w 5294034"/>
                <a:gd name="connsiteY1" fmla="*/ 3491389 h 4569416"/>
                <a:gd name="connsiteX2" fmla="*/ 4491691 w 5294034"/>
                <a:gd name="connsiteY2" fmla="*/ 4532712 h 4569416"/>
                <a:gd name="connsiteX3" fmla="*/ 5293624 w 5294034"/>
                <a:gd name="connsiteY3" fmla="*/ 4311374 h 4569416"/>
                <a:gd name="connsiteX4" fmla="*/ 4600093 w 5294034"/>
                <a:gd name="connsiteY4" fmla="*/ 4086087 h 4569416"/>
                <a:gd name="connsiteX5" fmla="*/ 4523771 w 5294034"/>
                <a:gd name="connsiteY5" fmla="*/ 3603579 h 4569416"/>
                <a:gd name="connsiteX6" fmla="*/ 5186795 w 5294034"/>
                <a:gd name="connsiteY6" fmla="*/ 3272350 h 4569416"/>
                <a:gd name="connsiteX7" fmla="*/ 4443872 w 5294034"/>
                <a:gd name="connsiteY7" fmla="*/ 3091331 h 4569416"/>
                <a:gd name="connsiteX8" fmla="*/ 5163146 w 5294034"/>
                <a:gd name="connsiteY8" fmla="*/ 2800437 h 4569416"/>
                <a:gd name="connsiteX0" fmla="*/ 235711 w 5340695"/>
                <a:gd name="connsiteY0" fmla="*/ 0 h 4575652"/>
                <a:gd name="connsiteX1" fmla="*/ 352177 w 5340695"/>
                <a:gd name="connsiteY1" fmla="*/ 3491389 h 4575652"/>
                <a:gd name="connsiteX2" fmla="*/ 4491691 w 5340695"/>
                <a:gd name="connsiteY2" fmla="*/ 4532712 h 4575652"/>
                <a:gd name="connsiteX3" fmla="*/ 5293624 w 5340695"/>
                <a:gd name="connsiteY3" fmla="*/ 4311374 h 4575652"/>
                <a:gd name="connsiteX4" fmla="*/ 5168776 w 5340695"/>
                <a:gd name="connsiteY4" fmla="*/ 3712200 h 4575652"/>
                <a:gd name="connsiteX5" fmla="*/ 4523771 w 5340695"/>
                <a:gd name="connsiteY5" fmla="*/ 3603579 h 4575652"/>
                <a:gd name="connsiteX6" fmla="*/ 5186795 w 5340695"/>
                <a:gd name="connsiteY6" fmla="*/ 3272350 h 4575652"/>
                <a:gd name="connsiteX7" fmla="*/ 4443872 w 5340695"/>
                <a:gd name="connsiteY7" fmla="*/ 3091331 h 4575652"/>
                <a:gd name="connsiteX8" fmla="*/ 5163146 w 5340695"/>
                <a:gd name="connsiteY8" fmla="*/ 2800437 h 4575652"/>
                <a:gd name="connsiteX0" fmla="*/ 235711 w 5186989"/>
                <a:gd name="connsiteY0" fmla="*/ 0 h 4534106"/>
                <a:gd name="connsiteX1" fmla="*/ 352177 w 5186989"/>
                <a:gd name="connsiteY1" fmla="*/ 3491389 h 4534106"/>
                <a:gd name="connsiteX2" fmla="*/ 4491691 w 5186989"/>
                <a:gd name="connsiteY2" fmla="*/ 4532712 h 4534106"/>
                <a:gd name="connsiteX3" fmla="*/ 5168776 w 5186989"/>
                <a:gd name="connsiteY3" fmla="*/ 3712200 h 4534106"/>
                <a:gd name="connsiteX4" fmla="*/ 4523771 w 5186989"/>
                <a:gd name="connsiteY4" fmla="*/ 3603579 h 4534106"/>
                <a:gd name="connsiteX5" fmla="*/ 5186795 w 5186989"/>
                <a:gd name="connsiteY5" fmla="*/ 3272350 h 4534106"/>
                <a:gd name="connsiteX6" fmla="*/ 4443872 w 5186989"/>
                <a:gd name="connsiteY6" fmla="*/ 3091331 h 4534106"/>
                <a:gd name="connsiteX7" fmla="*/ 5163146 w 5186989"/>
                <a:gd name="connsiteY7" fmla="*/ 2800437 h 4534106"/>
                <a:gd name="connsiteX0" fmla="*/ 235711 w 5186989"/>
                <a:gd name="connsiteY0" fmla="*/ 0 h 4534106"/>
                <a:gd name="connsiteX1" fmla="*/ 352177 w 5186989"/>
                <a:gd name="connsiteY1" fmla="*/ 3491389 h 4534106"/>
                <a:gd name="connsiteX2" fmla="*/ 4491691 w 5186989"/>
                <a:gd name="connsiteY2" fmla="*/ 4532712 h 4534106"/>
                <a:gd name="connsiteX3" fmla="*/ 5168776 w 5186989"/>
                <a:gd name="connsiteY3" fmla="*/ 3712200 h 4534106"/>
                <a:gd name="connsiteX4" fmla="*/ 4523771 w 5186989"/>
                <a:gd name="connsiteY4" fmla="*/ 3603579 h 4534106"/>
                <a:gd name="connsiteX5" fmla="*/ 5186795 w 5186989"/>
                <a:gd name="connsiteY5" fmla="*/ 3272350 h 4534106"/>
                <a:gd name="connsiteX6" fmla="*/ 4443872 w 5186989"/>
                <a:gd name="connsiteY6" fmla="*/ 3091331 h 4534106"/>
                <a:gd name="connsiteX7" fmla="*/ 5129410 w 5186989"/>
                <a:gd name="connsiteY7" fmla="*/ 2941194 h 4534106"/>
                <a:gd name="connsiteX0" fmla="*/ 235711 w 5186814"/>
                <a:gd name="connsiteY0" fmla="*/ 0 h 4534102"/>
                <a:gd name="connsiteX1" fmla="*/ 352177 w 5186814"/>
                <a:gd name="connsiteY1" fmla="*/ 3491389 h 4534102"/>
                <a:gd name="connsiteX2" fmla="*/ 4491691 w 5186814"/>
                <a:gd name="connsiteY2" fmla="*/ 4532712 h 4534102"/>
                <a:gd name="connsiteX3" fmla="*/ 5168776 w 5186814"/>
                <a:gd name="connsiteY3" fmla="*/ 3712200 h 4534102"/>
                <a:gd name="connsiteX4" fmla="*/ 4417745 w 5186814"/>
                <a:gd name="connsiteY4" fmla="*/ 3616775 h 4534102"/>
                <a:gd name="connsiteX5" fmla="*/ 5186795 w 5186814"/>
                <a:gd name="connsiteY5" fmla="*/ 3272350 h 4534102"/>
                <a:gd name="connsiteX6" fmla="*/ 4443872 w 5186814"/>
                <a:gd name="connsiteY6" fmla="*/ 3091331 h 4534102"/>
                <a:gd name="connsiteX7" fmla="*/ 5129410 w 5186814"/>
                <a:gd name="connsiteY7" fmla="*/ 2941194 h 4534102"/>
                <a:gd name="connsiteX0" fmla="*/ 235711 w 5249464"/>
                <a:gd name="connsiteY0" fmla="*/ 0 h 4534102"/>
                <a:gd name="connsiteX1" fmla="*/ 352177 w 5249464"/>
                <a:gd name="connsiteY1" fmla="*/ 3491389 h 4534102"/>
                <a:gd name="connsiteX2" fmla="*/ 4491691 w 5249464"/>
                <a:gd name="connsiteY2" fmla="*/ 4532712 h 4534102"/>
                <a:gd name="connsiteX3" fmla="*/ 5168776 w 5249464"/>
                <a:gd name="connsiteY3" fmla="*/ 3712200 h 4534102"/>
                <a:gd name="connsiteX4" fmla="*/ 4417745 w 5249464"/>
                <a:gd name="connsiteY4" fmla="*/ 3616775 h 4534102"/>
                <a:gd name="connsiteX5" fmla="*/ 5249447 w 5249464"/>
                <a:gd name="connsiteY5" fmla="*/ 3259154 h 4534102"/>
                <a:gd name="connsiteX6" fmla="*/ 4443872 w 5249464"/>
                <a:gd name="connsiteY6" fmla="*/ 3091331 h 4534102"/>
                <a:gd name="connsiteX7" fmla="*/ 5129410 w 5249464"/>
                <a:gd name="connsiteY7" fmla="*/ 2941194 h 4534102"/>
                <a:gd name="connsiteX0" fmla="*/ 235711 w 5249450"/>
                <a:gd name="connsiteY0" fmla="*/ 0 h 4534102"/>
                <a:gd name="connsiteX1" fmla="*/ 352177 w 5249450"/>
                <a:gd name="connsiteY1" fmla="*/ 3491389 h 4534102"/>
                <a:gd name="connsiteX2" fmla="*/ 4491691 w 5249450"/>
                <a:gd name="connsiteY2" fmla="*/ 4532712 h 4534102"/>
                <a:gd name="connsiteX3" fmla="*/ 5168776 w 5249450"/>
                <a:gd name="connsiteY3" fmla="*/ 3712200 h 4534102"/>
                <a:gd name="connsiteX4" fmla="*/ 4417745 w 5249450"/>
                <a:gd name="connsiteY4" fmla="*/ 3616775 h 4534102"/>
                <a:gd name="connsiteX5" fmla="*/ 5249447 w 5249450"/>
                <a:gd name="connsiteY5" fmla="*/ 3259154 h 4534102"/>
                <a:gd name="connsiteX6" fmla="*/ 4429415 w 5249450"/>
                <a:gd name="connsiteY6" fmla="*/ 3091332 h 4534102"/>
                <a:gd name="connsiteX7" fmla="*/ 5129410 w 5249450"/>
                <a:gd name="connsiteY7" fmla="*/ 2941194 h 4534102"/>
                <a:gd name="connsiteX0" fmla="*/ 252636 w 5285184"/>
                <a:gd name="connsiteY0" fmla="*/ 0 h 4762547"/>
                <a:gd name="connsiteX1" fmla="*/ 369102 w 5285184"/>
                <a:gd name="connsiteY1" fmla="*/ 3491389 h 4762547"/>
                <a:gd name="connsiteX2" fmla="*/ 4739945 w 5285184"/>
                <a:gd name="connsiteY2" fmla="*/ 4761445 h 4762547"/>
                <a:gd name="connsiteX3" fmla="*/ 5185701 w 5285184"/>
                <a:gd name="connsiteY3" fmla="*/ 3712200 h 4762547"/>
                <a:gd name="connsiteX4" fmla="*/ 4434670 w 5285184"/>
                <a:gd name="connsiteY4" fmla="*/ 3616775 h 4762547"/>
                <a:gd name="connsiteX5" fmla="*/ 5266372 w 5285184"/>
                <a:gd name="connsiteY5" fmla="*/ 3259154 h 4762547"/>
                <a:gd name="connsiteX6" fmla="*/ 4446340 w 5285184"/>
                <a:gd name="connsiteY6" fmla="*/ 3091332 h 4762547"/>
                <a:gd name="connsiteX7" fmla="*/ 5146335 w 5285184"/>
                <a:gd name="connsiteY7" fmla="*/ 2941194 h 4762547"/>
                <a:gd name="connsiteX0" fmla="*/ 254401 w 5299287"/>
                <a:gd name="connsiteY0" fmla="*/ 0 h 4446286"/>
                <a:gd name="connsiteX1" fmla="*/ 370867 w 5299287"/>
                <a:gd name="connsiteY1" fmla="*/ 3491389 h 4446286"/>
                <a:gd name="connsiteX2" fmla="*/ 4765807 w 5299287"/>
                <a:gd name="connsiteY2" fmla="*/ 4444741 h 4446286"/>
                <a:gd name="connsiteX3" fmla="*/ 5187466 w 5299287"/>
                <a:gd name="connsiteY3" fmla="*/ 3712200 h 4446286"/>
                <a:gd name="connsiteX4" fmla="*/ 4436435 w 5299287"/>
                <a:gd name="connsiteY4" fmla="*/ 3616775 h 4446286"/>
                <a:gd name="connsiteX5" fmla="*/ 5268137 w 5299287"/>
                <a:gd name="connsiteY5" fmla="*/ 3259154 h 4446286"/>
                <a:gd name="connsiteX6" fmla="*/ 4448105 w 5299287"/>
                <a:gd name="connsiteY6" fmla="*/ 3091332 h 4446286"/>
                <a:gd name="connsiteX7" fmla="*/ 5148100 w 5299287"/>
                <a:gd name="connsiteY7" fmla="*/ 2941194 h 4446286"/>
                <a:gd name="connsiteX0" fmla="*/ 240645 w 5254384"/>
                <a:gd name="connsiteY0" fmla="*/ 0 h 3967030"/>
                <a:gd name="connsiteX1" fmla="*/ 357111 w 5254384"/>
                <a:gd name="connsiteY1" fmla="*/ 3491389 h 3967030"/>
                <a:gd name="connsiteX2" fmla="*/ 4564097 w 5254384"/>
                <a:gd name="connsiteY2" fmla="*/ 3956487 h 3967030"/>
                <a:gd name="connsiteX3" fmla="*/ 5173710 w 5254384"/>
                <a:gd name="connsiteY3" fmla="*/ 3712200 h 3967030"/>
                <a:gd name="connsiteX4" fmla="*/ 4422679 w 5254384"/>
                <a:gd name="connsiteY4" fmla="*/ 3616775 h 3967030"/>
                <a:gd name="connsiteX5" fmla="*/ 5254381 w 5254384"/>
                <a:gd name="connsiteY5" fmla="*/ 3259154 h 3967030"/>
                <a:gd name="connsiteX6" fmla="*/ 4434349 w 5254384"/>
                <a:gd name="connsiteY6" fmla="*/ 3091332 h 3967030"/>
                <a:gd name="connsiteX7" fmla="*/ 5134344 w 5254384"/>
                <a:gd name="connsiteY7" fmla="*/ 2941194 h 3967030"/>
                <a:gd name="connsiteX0" fmla="*/ 240645 w 5254384"/>
                <a:gd name="connsiteY0" fmla="*/ 0 h 4025236"/>
                <a:gd name="connsiteX1" fmla="*/ 357111 w 5254384"/>
                <a:gd name="connsiteY1" fmla="*/ 3491389 h 4025236"/>
                <a:gd name="connsiteX2" fmla="*/ 4564097 w 5254384"/>
                <a:gd name="connsiteY2" fmla="*/ 3956487 h 4025236"/>
                <a:gd name="connsiteX3" fmla="*/ 5173710 w 5254384"/>
                <a:gd name="connsiteY3" fmla="*/ 3712200 h 4025236"/>
                <a:gd name="connsiteX4" fmla="*/ 4422679 w 5254384"/>
                <a:gd name="connsiteY4" fmla="*/ 3616775 h 4025236"/>
                <a:gd name="connsiteX5" fmla="*/ 5254381 w 5254384"/>
                <a:gd name="connsiteY5" fmla="*/ 3259154 h 4025236"/>
                <a:gd name="connsiteX6" fmla="*/ 4434349 w 5254384"/>
                <a:gd name="connsiteY6" fmla="*/ 3091332 h 4025236"/>
                <a:gd name="connsiteX7" fmla="*/ 5134344 w 5254384"/>
                <a:gd name="connsiteY7" fmla="*/ 2941194 h 402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4384" h="4025236">
                  <a:moveTo>
                    <a:pt x="240645" y="0"/>
                  </a:moveTo>
                  <a:cubicBezTo>
                    <a:pt x="227024" y="1118704"/>
                    <a:pt x="-363464" y="2831974"/>
                    <a:pt x="357111" y="3491389"/>
                  </a:cubicBezTo>
                  <a:cubicBezTo>
                    <a:pt x="1077686" y="4150804"/>
                    <a:pt x="3751693" y="4051646"/>
                    <a:pt x="4564097" y="3956487"/>
                  </a:cubicBezTo>
                  <a:cubicBezTo>
                    <a:pt x="5376501" y="3861328"/>
                    <a:pt x="5197280" y="3768819"/>
                    <a:pt x="5173710" y="3712200"/>
                  </a:cubicBezTo>
                  <a:cubicBezTo>
                    <a:pt x="5150140" y="3655581"/>
                    <a:pt x="4409234" y="3692283"/>
                    <a:pt x="4422679" y="3616775"/>
                  </a:cubicBezTo>
                  <a:cubicBezTo>
                    <a:pt x="4436124" y="3541267"/>
                    <a:pt x="5252436" y="3346728"/>
                    <a:pt x="5254381" y="3259154"/>
                  </a:cubicBezTo>
                  <a:cubicBezTo>
                    <a:pt x="5256326" y="3171580"/>
                    <a:pt x="4436684" y="3221302"/>
                    <a:pt x="4434349" y="3091332"/>
                  </a:cubicBezTo>
                  <a:cubicBezTo>
                    <a:pt x="4407109" y="3068509"/>
                    <a:pt x="5021332" y="2998252"/>
                    <a:pt x="5134344" y="2941194"/>
                  </a:cubicBezTo>
                </a:path>
              </a:pathLst>
            </a:custGeom>
            <a:ln w="57150">
              <a:prstDash val="sys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sz="1350"/>
            </a:p>
          </p:txBody>
        </p:sp>
        <p:pic>
          <p:nvPicPr>
            <p:cNvPr id="3" name="Picture 2" descr="A close-up of a red and black circuit board&#10;&#10;Description automatically generated">
              <a:extLst>
                <a:ext uri="{FF2B5EF4-FFF2-40B4-BE49-F238E27FC236}">
                  <a16:creationId xmlns:a16="http://schemas.microsoft.com/office/drawing/2014/main" id="{A3BAF569-E6B2-07F6-604F-7B3FBEC434CE}"/>
                </a:ext>
              </a:extLst>
            </p:cNvPr>
            <p:cNvPicPr>
              <a:picLocks noChangeAspect="1"/>
            </p:cNvPicPr>
            <p:nvPr/>
          </p:nvPicPr>
          <p:blipFill rotWithShape="1">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33000"/>
                      </a14:imgEffect>
                    </a14:imgLayer>
                  </a14:imgProps>
                </a:ext>
                <a:ext uri="{28A0092B-C50C-407E-A947-70E740481C1C}">
                  <a14:useLocalDpi xmlns:a14="http://schemas.microsoft.com/office/drawing/2010/main" val="0"/>
                </a:ext>
              </a:extLst>
            </a:blip>
            <a:srcRect r="49698"/>
            <a:stretch/>
          </p:blipFill>
          <p:spPr>
            <a:xfrm rot="5400000">
              <a:off x="5894209" y="2648039"/>
              <a:ext cx="1208459" cy="1392279"/>
            </a:xfrm>
            <a:prstGeom prst="rect">
              <a:avLst/>
            </a:prstGeom>
          </p:spPr>
        </p:pic>
        <p:pic>
          <p:nvPicPr>
            <p:cNvPr id="6" name="Picture 5" descr="A close-up of a resistor&#10;&#10;Description automatically generated">
              <a:extLst>
                <a:ext uri="{FF2B5EF4-FFF2-40B4-BE49-F238E27FC236}">
                  <a16:creationId xmlns:a16="http://schemas.microsoft.com/office/drawing/2014/main" id="{6D65D0D0-A1C7-3191-BBDB-332A07BA3F3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420" t="40784" r="40145" b="39233"/>
            <a:stretch/>
          </p:blipFill>
          <p:spPr>
            <a:xfrm rot="13500000">
              <a:off x="6230003" y="1305122"/>
              <a:ext cx="455026" cy="467844"/>
            </a:xfrm>
            <a:prstGeom prst="rect">
              <a:avLst/>
            </a:prstGeom>
            <a:effectLst>
              <a:outerShdw blurRad="50800" dist="38100" dir="2700000" algn="tl" rotWithShape="0">
                <a:prstClr val="black">
                  <a:alpha val="40000"/>
                </a:prstClr>
              </a:outerShdw>
            </a:effectLst>
          </p:spPr>
        </p:pic>
        <p:cxnSp>
          <p:nvCxnSpPr>
            <p:cNvPr id="10" name="Straight Connector 9">
              <a:extLst>
                <a:ext uri="{FF2B5EF4-FFF2-40B4-BE49-F238E27FC236}">
                  <a16:creationId xmlns:a16="http://schemas.microsoft.com/office/drawing/2014/main" id="{F92899B6-F2C3-D40C-98C2-0792394F95C4}"/>
                </a:ext>
              </a:extLst>
            </p:cNvPr>
            <p:cNvCxnSpPr>
              <a:cxnSpLocks/>
            </p:cNvCxnSpPr>
            <p:nvPr/>
          </p:nvCxnSpPr>
          <p:spPr>
            <a:xfrm flipH="1">
              <a:off x="6721364" y="1457613"/>
              <a:ext cx="328616" cy="81431"/>
            </a:xfrm>
            <a:prstGeom prst="line">
              <a:avLst/>
            </a:prstGeom>
            <a:ln w="57150">
              <a:solidFill>
                <a:srgbClr val="00B0F0"/>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32" name="Freeform: Shape 31">
              <a:extLst>
                <a:ext uri="{FF2B5EF4-FFF2-40B4-BE49-F238E27FC236}">
                  <a16:creationId xmlns:a16="http://schemas.microsoft.com/office/drawing/2014/main" id="{F7A31DE4-E12B-7B21-DCE8-B001902F132D}"/>
                </a:ext>
              </a:extLst>
            </p:cNvPr>
            <p:cNvSpPr/>
            <p:nvPr/>
          </p:nvSpPr>
          <p:spPr>
            <a:xfrm>
              <a:off x="5901626" y="2289469"/>
              <a:ext cx="1208459" cy="625412"/>
            </a:xfrm>
            <a:custGeom>
              <a:avLst/>
              <a:gdLst>
                <a:gd name="connsiteX0" fmla="*/ 0 w 1642164"/>
                <a:gd name="connsiteY0" fmla="*/ 286440 h 854569"/>
                <a:gd name="connsiteX1" fmla="*/ 487411 w 1642164"/>
                <a:gd name="connsiteY1" fmla="*/ 8494 h 854569"/>
                <a:gd name="connsiteX2" fmla="*/ 978851 w 1642164"/>
                <a:gd name="connsiteY2" fmla="*/ 125312 h 854569"/>
                <a:gd name="connsiteX3" fmla="*/ 982879 w 1642164"/>
                <a:gd name="connsiteY3" fmla="*/ 653005 h 854569"/>
                <a:gd name="connsiteX4" fmla="*/ 1583080 w 1642164"/>
                <a:gd name="connsiteY4" fmla="*/ 834274 h 854569"/>
                <a:gd name="connsiteX5" fmla="*/ 1587108 w 1642164"/>
                <a:gd name="connsiteY5" fmla="*/ 842330 h 85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2164" h="854569">
                  <a:moveTo>
                    <a:pt x="0" y="286440"/>
                  </a:moveTo>
                  <a:cubicBezTo>
                    <a:pt x="162134" y="160894"/>
                    <a:pt x="324269" y="35349"/>
                    <a:pt x="487411" y="8494"/>
                  </a:cubicBezTo>
                  <a:cubicBezTo>
                    <a:pt x="650553" y="-18361"/>
                    <a:pt x="896273" y="17894"/>
                    <a:pt x="978851" y="125312"/>
                  </a:cubicBezTo>
                  <a:cubicBezTo>
                    <a:pt x="1061429" y="232730"/>
                    <a:pt x="882174" y="534845"/>
                    <a:pt x="982879" y="653005"/>
                  </a:cubicBezTo>
                  <a:cubicBezTo>
                    <a:pt x="1083584" y="771165"/>
                    <a:pt x="1482375" y="802720"/>
                    <a:pt x="1583080" y="834274"/>
                  </a:cubicBezTo>
                  <a:cubicBezTo>
                    <a:pt x="1683785" y="865828"/>
                    <a:pt x="1635446" y="854079"/>
                    <a:pt x="1587108" y="842330"/>
                  </a:cubicBezTo>
                </a:path>
              </a:pathLst>
            </a:custGeom>
            <a:ln w="5715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a:p>
          </p:txBody>
        </p:sp>
        <p:sp>
          <p:nvSpPr>
            <p:cNvPr id="44" name="Freeform: Shape 43">
              <a:extLst>
                <a:ext uri="{FF2B5EF4-FFF2-40B4-BE49-F238E27FC236}">
                  <a16:creationId xmlns:a16="http://schemas.microsoft.com/office/drawing/2014/main" id="{8BA935A9-D0C1-BB2B-0EA4-98806DD3D874}"/>
                </a:ext>
              </a:extLst>
            </p:cNvPr>
            <p:cNvSpPr/>
            <p:nvPr/>
          </p:nvSpPr>
          <p:spPr>
            <a:xfrm>
              <a:off x="5672871" y="1738818"/>
              <a:ext cx="1222073" cy="513117"/>
            </a:xfrm>
            <a:custGeom>
              <a:avLst/>
              <a:gdLst>
                <a:gd name="connsiteX0" fmla="*/ 1567310 w 1567310"/>
                <a:gd name="connsiteY0" fmla="*/ 89659 h 434079"/>
                <a:gd name="connsiteX1" fmla="*/ 1164491 w 1567310"/>
                <a:gd name="connsiteY1" fmla="*/ 278984 h 434079"/>
                <a:gd name="connsiteX2" fmla="*/ 165499 w 1567310"/>
                <a:gd name="connsiteY2" fmla="*/ 428027 h 434079"/>
                <a:gd name="connsiteX3" fmla="*/ 16456 w 1567310"/>
                <a:gd name="connsiteY3" fmla="*/ 367604 h 434079"/>
                <a:gd name="connsiteX4" fmla="*/ 48681 w 1567310"/>
                <a:gd name="connsiteY4" fmla="*/ 33264 h 434079"/>
                <a:gd name="connsiteX5" fmla="*/ 415247 w 1567310"/>
                <a:gd name="connsiteY5" fmla="*/ 25208 h 434079"/>
                <a:gd name="connsiteX6" fmla="*/ 822094 w 1567310"/>
                <a:gd name="connsiteY6" fmla="*/ 150082 h 434079"/>
                <a:gd name="connsiteX0" fmla="*/ 1567310 w 1567310"/>
                <a:gd name="connsiteY0" fmla="*/ 89659 h 434079"/>
                <a:gd name="connsiteX1" fmla="*/ 1164491 w 1567310"/>
                <a:gd name="connsiteY1" fmla="*/ 278984 h 434079"/>
                <a:gd name="connsiteX2" fmla="*/ 165499 w 1567310"/>
                <a:gd name="connsiteY2" fmla="*/ 428027 h 434079"/>
                <a:gd name="connsiteX3" fmla="*/ 16456 w 1567310"/>
                <a:gd name="connsiteY3" fmla="*/ 367604 h 434079"/>
                <a:gd name="connsiteX4" fmla="*/ 48681 w 1567310"/>
                <a:gd name="connsiteY4" fmla="*/ 33264 h 434079"/>
                <a:gd name="connsiteX5" fmla="*/ 415247 w 1567310"/>
                <a:gd name="connsiteY5" fmla="*/ 25208 h 434079"/>
                <a:gd name="connsiteX6" fmla="*/ 704619 w 1567310"/>
                <a:gd name="connsiteY6" fmla="*/ 264382 h 434079"/>
                <a:gd name="connsiteX0" fmla="*/ 1561615 w 1561615"/>
                <a:gd name="connsiteY0" fmla="*/ 250643 h 595063"/>
                <a:gd name="connsiteX1" fmla="*/ 1158796 w 1561615"/>
                <a:gd name="connsiteY1" fmla="*/ 439968 h 595063"/>
                <a:gd name="connsiteX2" fmla="*/ 159804 w 1561615"/>
                <a:gd name="connsiteY2" fmla="*/ 589011 h 595063"/>
                <a:gd name="connsiteX3" fmla="*/ 10761 w 1561615"/>
                <a:gd name="connsiteY3" fmla="*/ 528588 h 595063"/>
                <a:gd name="connsiteX4" fmla="*/ 42986 w 1561615"/>
                <a:gd name="connsiteY4" fmla="*/ 194248 h 595063"/>
                <a:gd name="connsiteX5" fmla="*/ 292077 w 1561615"/>
                <a:gd name="connsiteY5" fmla="*/ 2042 h 595063"/>
                <a:gd name="connsiteX6" fmla="*/ 698924 w 1561615"/>
                <a:gd name="connsiteY6" fmla="*/ 425366 h 595063"/>
                <a:gd name="connsiteX0" fmla="*/ 1561615 w 1561615"/>
                <a:gd name="connsiteY0" fmla="*/ 250643 h 595063"/>
                <a:gd name="connsiteX1" fmla="*/ 1158796 w 1561615"/>
                <a:gd name="connsiteY1" fmla="*/ 439968 h 595063"/>
                <a:gd name="connsiteX2" fmla="*/ 159804 w 1561615"/>
                <a:gd name="connsiteY2" fmla="*/ 589011 h 595063"/>
                <a:gd name="connsiteX3" fmla="*/ 10761 w 1561615"/>
                <a:gd name="connsiteY3" fmla="*/ 528588 h 595063"/>
                <a:gd name="connsiteX4" fmla="*/ 42986 w 1561615"/>
                <a:gd name="connsiteY4" fmla="*/ 194248 h 595063"/>
                <a:gd name="connsiteX5" fmla="*/ 292077 w 1561615"/>
                <a:gd name="connsiteY5" fmla="*/ 2042 h 595063"/>
                <a:gd name="connsiteX6" fmla="*/ 730674 w 1561615"/>
                <a:gd name="connsiteY6" fmla="*/ 482516 h 595063"/>
                <a:gd name="connsiteX0" fmla="*/ 1561615 w 1561615"/>
                <a:gd name="connsiteY0" fmla="*/ 250643 h 604260"/>
                <a:gd name="connsiteX1" fmla="*/ 1139746 w 1561615"/>
                <a:gd name="connsiteY1" fmla="*/ 312968 h 604260"/>
                <a:gd name="connsiteX2" fmla="*/ 159804 w 1561615"/>
                <a:gd name="connsiteY2" fmla="*/ 589011 h 604260"/>
                <a:gd name="connsiteX3" fmla="*/ 10761 w 1561615"/>
                <a:gd name="connsiteY3" fmla="*/ 528588 h 604260"/>
                <a:gd name="connsiteX4" fmla="*/ 42986 w 1561615"/>
                <a:gd name="connsiteY4" fmla="*/ 194248 h 604260"/>
                <a:gd name="connsiteX5" fmla="*/ 292077 w 1561615"/>
                <a:gd name="connsiteY5" fmla="*/ 2042 h 604260"/>
                <a:gd name="connsiteX6" fmla="*/ 730674 w 1561615"/>
                <a:gd name="connsiteY6" fmla="*/ 482516 h 604260"/>
                <a:gd name="connsiteX0" fmla="*/ 1561615 w 1561615"/>
                <a:gd name="connsiteY0" fmla="*/ 250643 h 606118"/>
                <a:gd name="connsiteX1" fmla="*/ 1263571 w 1561615"/>
                <a:gd name="connsiteY1" fmla="*/ 287568 h 606118"/>
                <a:gd name="connsiteX2" fmla="*/ 159804 w 1561615"/>
                <a:gd name="connsiteY2" fmla="*/ 589011 h 606118"/>
                <a:gd name="connsiteX3" fmla="*/ 10761 w 1561615"/>
                <a:gd name="connsiteY3" fmla="*/ 528588 h 606118"/>
                <a:gd name="connsiteX4" fmla="*/ 42986 w 1561615"/>
                <a:gd name="connsiteY4" fmla="*/ 194248 h 606118"/>
                <a:gd name="connsiteX5" fmla="*/ 292077 w 1561615"/>
                <a:gd name="connsiteY5" fmla="*/ 2042 h 606118"/>
                <a:gd name="connsiteX6" fmla="*/ 730674 w 1561615"/>
                <a:gd name="connsiteY6" fmla="*/ 482516 h 606118"/>
                <a:gd name="connsiteX0" fmla="*/ 1564790 w 1564790"/>
                <a:gd name="connsiteY0" fmla="*/ 256993 h 606118"/>
                <a:gd name="connsiteX1" fmla="*/ 1263571 w 1564790"/>
                <a:gd name="connsiteY1" fmla="*/ 287568 h 606118"/>
                <a:gd name="connsiteX2" fmla="*/ 159804 w 1564790"/>
                <a:gd name="connsiteY2" fmla="*/ 589011 h 606118"/>
                <a:gd name="connsiteX3" fmla="*/ 10761 w 1564790"/>
                <a:gd name="connsiteY3" fmla="*/ 528588 h 606118"/>
                <a:gd name="connsiteX4" fmla="*/ 42986 w 1564790"/>
                <a:gd name="connsiteY4" fmla="*/ 194248 h 606118"/>
                <a:gd name="connsiteX5" fmla="*/ 292077 w 1564790"/>
                <a:gd name="connsiteY5" fmla="*/ 2042 h 606118"/>
                <a:gd name="connsiteX6" fmla="*/ 730674 w 1564790"/>
                <a:gd name="connsiteY6" fmla="*/ 482516 h 606118"/>
                <a:gd name="connsiteX0" fmla="*/ 1608736 w 1608736"/>
                <a:gd name="connsiteY0" fmla="*/ 256993 h 656693"/>
                <a:gd name="connsiteX1" fmla="*/ 1307517 w 1608736"/>
                <a:gd name="connsiteY1" fmla="*/ 287568 h 656693"/>
                <a:gd name="connsiteX2" fmla="*/ 797475 w 1608736"/>
                <a:gd name="connsiteY2" fmla="*/ 646161 h 656693"/>
                <a:gd name="connsiteX3" fmla="*/ 54707 w 1608736"/>
                <a:gd name="connsiteY3" fmla="*/ 528588 h 656693"/>
                <a:gd name="connsiteX4" fmla="*/ 86932 w 1608736"/>
                <a:gd name="connsiteY4" fmla="*/ 194248 h 656693"/>
                <a:gd name="connsiteX5" fmla="*/ 336023 w 1608736"/>
                <a:gd name="connsiteY5" fmla="*/ 2042 h 656693"/>
                <a:gd name="connsiteX6" fmla="*/ 774620 w 1608736"/>
                <a:gd name="connsiteY6" fmla="*/ 482516 h 656693"/>
                <a:gd name="connsiteX0" fmla="*/ 1629430 w 1629430"/>
                <a:gd name="connsiteY0" fmla="*/ 281776 h 684156"/>
                <a:gd name="connsiteX1" fmla="*/ 1328211 w 1629430"/>
                <a:gd name="connsiteY1" fmla="*/ 312351 h 684156"/>
                <a:gd name="connsiteX2" fmla="*/ 818169 w 1629430"/>
                <a:gd name="connsiteY2" fmla="*/ 670944 h 684156"/>
                <a:gd name="connsiteX3" fmla="*/ 75401 w 1629430"/>
                <a:gd name="connsiteY3" fmla="*/ 553371 h 684156"/>
                <a:gd name="connsiteX4" fmla="*/ 56826 w 1629430"/>
                <a:gd name="connsiteY4" fmla="*/ 53931 h 684156"/>
                <a:gd name="connsiteX5" fmla="*/ 356717 w 1629430"/>
                <a:gd name="connsiteY5" fmla="*/ 26825 h 684156"/>
                <a:gd name="connsiteX6" fmla="*/ 795314 w 1629430"/>
                <a:gd name="connsiteY6" fmla="*/ 507299 h 684156"/>
                <a:gd name="connsiteX0" fmla="*/ 1629430 w 1629430"/>
                <a:gd name="connsiteY0" fmla="*/ 281776 h 684156"/>
                <a:gd name="connsiteX1" fmla="*/ 1328211 w 1629430"/>
                <a:gd name="connsiteY1" fmla="*/ 312351 h 684156"/>
                <a:gd name="connsiteX2" fmla="*/ 818169 w 1629430"/>
                <a:gd name="connsiteY2" fmla="*/ 670944 h 684156"/>
                <a:gd name="connsiteX3" fmla="*/ 75401 w 1629430"/>
                <a:gd name="connsiteY3" fmla="*/ 553371 h 684156"/>
                <a:gd name="connsiteX4" fmla="*/ 56826 w 1629430"/>
                <a:gd name="connsiteY4" fmla="*/ 53931 h 684156"/>
                <a:gd name="connsiteX5" fmla="*/ 356717 w 1629430"/>
                <a:gd name="connsiteY5" fmla="*/ 26825 h 684156"/>
                <a:gd name="connsiteX6" fmla="*/ 817539 w 1629430"/>
                <a:gd name="connsiteY6" fmla="*/ 542224 h 68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9430" h="684156">
                  <a:moveTo>
                    <a:pt x="1629430" y="281776"/>
                  </a:moveTo>
                  <a:cubicBezTo>
                    <a:pt x="1544838" y="348241"/>
                    <a:pt x="1463421" y="247490"/>
                    <a:pt x="1328211" y="312351"/>
                  </a:cubicBezTo>
                  <a:cubicBezTo>
                    <a:pt x="1193001" y="377212"/>
                    <a:pt x="1026971" y="630774"/>
                    <a:pt x="818169" y="670944"/>
                  </a:cubicBezTo>
                  <a:cubicBezTo>
                    <a:pt x="609367" y="711114"/>
                    <a:pt x="202291" y="656206"/>
                    <a:pt x="75401" y="553371"/>
                  </a:cubicBezTo>
                  <a:cubicBezTo>
                    <a:pt x="-51489" y="450536"/>
                    <a:pt x="9940" y="141689"/>
                    <a:pt x="56826" y="53931"/>
                  </a:cubicBezTo>
                  <a:cubicBezTo>
                    <a:pt x="103712" y="-33827"/>
                    <a:pt x="227815" y="7355"/>
                    <a:pt x="356717" y="26825"/>
                  </a:cubicBezTo>
                  <a:cubicBezTo>
                    <a:pt x="485619" y="46295"/>
                    <a:pt x="678566" y="489522"/>
                    <a:pt x="817539" y="542224"/>
                  </a:cubicBezTo>
                </a:path>
              </a:pathLst>
            </a:cu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9" name="Picture 48">
              <a:extLst>
                <a:ext uri="{FF2B5EF4-FFF2-40B4-BE49-F238E27FC236}">
                  <a16:creationId xmlns:a16="http://schemas.microsoft.com/office/drawing/2014/main" id="{2884A52D-A1AA-08F0-27C0-E08295212085}"/>
                </a:ext>
              </a:extLst>
            </p:cNvPr>
            <p:cNvPicPr>
              <a:picLocks noChangeAspect="1"/>
            </p:cNvPicPr>
            <p:nvPr/>
          </p:nvPicPr>
          <p:blipFill rotWithShape="1">
            <a:blip r:embed="rId5">
              <a:clrChange>
                <a:clrFrom>
                  <a:srgbClr val="FFFFFF"/>
                </a:clrFrom>
                <a:clrTo>
                  <a:srgbClr val="FFFFFF">
                    <a:alpha val="0"/>
                  </a:srgbClr>
                </a:clrTo>
              </a:clrChange>
            </a:blip>
            <a:srcRect l="2886" t="12709" b="8275"/>
            <a:stretch/>
          </p:blipFill>
          <p:spPr>
            <a:xfrm>
              <a:off x="6924852" y="2518076"/>
              <a:ext cx="325813" cy="652304"/>
            </a:xfrm>
            <a:prstGeom prst="rect">
              <a:avLst/>
            </a:prstGeom>
          </p:spPr>
        </p:pic>
        <p:sp>
          <p:nvSpPr>
            <p:cNvPr id="50" name="TextBox 49">
              <a:extLst>
                <a:ext uri="{FF2B5EF4-FFF2-40B4-BE49-F238E27FC236}">
                  <a16:creationId xmlns:a16="http://schemas.microsoft.com/office/drawing/2014/main" id="{5C4C1186-9B21-CDCA-2101-0932DC8EC129}"/>
                </a:ext>
              </a:extLst>
            </p:cNvPr>
            <p:cNvSpPr txBox="1"/>
            <p:nvPr/>
          </p:nvSpPr>
          <p:spPr>
            <a:xfrm>
              <a:off x="7014433" y="2659334"/>
              <a:ext cx="254398" cy="138499"/>
            </a:xfrm>
            <a:prstGeom prst="rect">
              <a:avLst/>
            </a:prstGeom>
            <a:solidFill>
              <a:srgbClr val="000000">
                <a:alpha val="50196"/>
              </a:srgbClr>
            </a:solidFill>
          </p:spPr>
          <p:txBody>
            <a:bodyPr wrap="square" lIns="0" tIns="0" rIns="0" bIns="0" rtlCol="0">
              <a:spAutoFit/>
            </a:bodyPr>
            <a:lstStyle/>
            <a:p>
              <a:pPr algn="ctr"/>
              <a:r>
                <a:rPr lang="en-US" sz="900" b="1">
                  <a:solidFill>
                    <a:schemeClr val="bg1"/>
                  </a:solidFill>
                </a:rPr>
                <a:t>5.1K</a:t>
              </a:r>
            </a:p>
          </p:txBody>
        </p:sp>
        <p:pic>
          <p:nvPicPr>
            <p:cNvPr id="53" name="Picture 52">
              <a:extLst>
                <a:ext uri="{FF2B5EF4-FFF2-40B4-BE49-F238E27FC236}">
                  <a16:creationId xmlns:a16="http://schemas.microsoft.com/office/drawing/2014/main" id="{CF0C5B53-7DAA-E0AC-F8E9-F1A61A09F1E7}"/>
                </a:ext>
              </a:extLst>
            </p:cNvPr>
            <p:cNvPicPr>
              <a:picLocks noChangeAspect="1"/>
            </p:cNvPicPr>
            <p:nvPr/>
          </p:nvPicPr>
          <p:blipFill rotWithShape="1">
            <a:blip r:embed="rId6">
              <a:clrChange>
                <a:clrFrom>
                  <a:srgbClr val="FFFFFF"/>
                </a:clrFrom>
                <a:clrTo>
                  <a:srgbClr val="FFFFFF">
                    <a:alpha val="0"/>
                  </a:srgbClr>
                </a:clrTo>
              </a:clrChange>
            </a:blip>
            <a:srcRect t="9631" b="12961"/>
            <a:stretch/>
          </p:blipFill>
          <p:spPr>
            <a:xfrm>
              <a:off x="6731873" y="2650006"/>
              <a:ext cx="333536" cy="625412"/>
            </a:xfrm>
            <a:prstGeom prst="rect">
              <a:avLst/>
            </a:prstGeom>
          </p:spPr>
        </p:pic>
        <p:sp>
          <p:nvSpPr>
            <p:cNvPr id="54" name="TextBox 53">
              <a:extLst>
                <a:ext uri="{FF2B5EF4-FFF2-40B4-BE49-F238E27FC236}">
                  <a16:creationId xmlns:a16="http://schemas.microsoft.com/office/drawing/2014/main" id="{4A6C65A7-DAAE-5332-0DDF-9CBEAFBF0B1F}"/>
                </a:ext>
              </a:extLst>
            </p:cNvPr>
            <p:cNvSpPr txBox="1"/>
            <p:nvPr/>
          </p:nvSpPr>
          <p:spPr>
            <a:xfrm>
              <a:off x="6765828" y="2841965"/>
              <a:ext cx="254398" cy="138499"/>
            </a:xfrm>
            <a:prstGeom prst="rect">
              <a:avLst/>
            </a:prstGeom>
            <a:solidFill>
              <a:srgbClr val="000000">
                <a:alpha val="40000"/>
              </a:srgbClr>
            </a:solidFill>
            <a:effectLst>
              <a:outerShdw blurRad="50800" dist="38100" dir="2700000" algn="tl" rotWithShape="0">
                <a:prstClr val="black">
                  <a:alpha val="40000"/>
                </a:prstClr>
              </a:outerShdw>
            </a:effectLst>
          </p:spPr>
          <p:txBody>
            <a:bodyPr wrap="square" lIns="0" tIns="0" rIns="0" bIns="0" rtlCol="0">
              <a:spAutoFit/>
            </a:bodyPr>
            <a:lstStyle/>
            <a:p>
              <a:pPr algn="ctr"/>
              <a:r>
                <a:rPr lang="en-US" sz="900" b="1">
                  <a:solidFill>
                    <a:schemeClr val="bg1"/>
                  </a:solidFill>
                </a:rPr>
                <a:t>3.6K</a:t>
              </a:r>
            </a:p>
          </p:txBody>
        </p:sp>
        <p:cxnSp>
          <p:nvCxnSpPr>
            <p:cNvPr id="26" name="Straight Connector 25">
              <a:extLst>
                <a:ext uri="{FF2B5EF4-FFF2-40B4-BE49-F238E27FC236}">
                  <a16:creationId xmlns:a16="http://schemas.microsoft.com/office/drawing/2014/main" id="{C79B97F3-6DCD-0CB0-D7C4-2CED6B511BD7}"/>
                </a:ext>
              </a:extLst>
            </p:cNvPr>
            <p:cNvCxnSpPr>
              <a:cxnSpLocks/>
            </p:cNvCxnSpPr>
            <p:nvPr/>
          </p:nvCxnSpPr>
          <p:spPr>
            <a:xfrm flipH="1" flipV="1">
              <a:off x="6860511" y="3264576"/>
              <a:ext cx="228600" cy="89453"/>
            </a:xfrm>
            <a:prstGeom prst="line">
              <a:avLst/>
            </a:prstGeom>
            <a:ln w="57150">
              <a:solidFill>
                <a:srgbClr val="FFC000"/>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5B101E83-FCE7-C632-8EAF-7600A1A674C4}"/>
                </a:ext>
              </a:extLst>
            </p:cNvPr>
            <p:cNvCxnSpPr>
              <a:cxnSpLocks/>
            </p:cNvCxnSpPr>
            <p:nvPr/>
          </p:nvCxnSpPr>
          <p:spPr>
            <a:xfrm flipH="1">
              <a:off x="6865784" y="2484449"/>
              <a:ext cx="199625" cy="158925"/>
            </a:xfrm>
            <a:prstGeom prst="line">
              <a:avLst/>
            </a:prstGeom>
            <a:ln w="57150">
              <a:solidFill>
                <a:srgbClr val="FFC000"/>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66" name="Oval 65">
              <a:extLst>
                <a:ext uri="{FF2B5EF4-FFF2-40B4-BE49-F238E27FC236}">
                  <a16:creationId xmlns:a16="http://schemas.microsoft.com/office/drawing/2014/main" id="{A59364F9-A550-77C8-0BB9-295A0DF0C21E}"/>
                </a:ext>
              </a:extLst>
            </p:cNvPr>
            <p:cNvSpPr/>
            <p:nvPr/>
          </p:nvSpPr>
          <p:spPr>
            <a:xfrm>
              <a:off x="7184287" y="1601313"/>
              <a:ext cx="173574" cy="173574"/>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E</a:t>
              </a:r>
            </a:p>
          </p:txBody>
        </p:sp>
        <p:sp>
          <p:nvSpPr>
            <p:cNvPr id="76" name="Freeform: Shape 75">
              <a:extLst>
                <a:ext uri="{FF2B5EF4-FFF2-40B4-BE49-F238E27FC236}">
                  <a16:creationId xmlns:a16="http://schemas.microsoft.com/office/drawing/2014/main" id="{E0F84B1C-3C9A-9749-FD56-1557F07640A1}"/>
                </a:ext>
              </a:extLst>
            </p:cNvPr>
            <p:cNvSpPr/>
            <p:nvPr/>
          </p:nvSpPr>
          <p:spPr>
            <a:xfrm>
              <a:off x="5518729" y="3409702"/>
              <a:ext cx="1557131" cy="627758"/>
            </a:xfrm>
            <a:custGeom>
              <a:avLst/>
              <a:gdLst>
                <a:gd name="connsiteX0" fmla="*/ 0 w 2076174"/>
                <a:gd name="connsiteY0" fmla="*/ 234984 h 837010"/>
                <a:gd name="connsiteX1" fmla="*/ 123687 w 2076174"/>
                <a:gd name="connsiteY1" fmla="*/ 84793 h 837010"/>
                <a:gd name="connsiteX2" fmla="*/ 295966 w 2076174"/>
                <a:gd name="connsiteY2" fmla="*/ 22950 h 837010"/>
                <a:gd name="connsiteX3" fmla="*/ 538922 w 2076174"/>
                <a:gd name="connsiteY3" fmla="*/ 477941 h 837010"/>
                <a:gd name="connsiteX4" fmla="*/ 958574 w 2076174"/>
                <a:gd name="connsiteY4" fmla="*/ 831332 h 837010"/>
                <a:gd name="connsiteX5" fmla="*/ 2076174 w 2076174"/>
                <a:gd name="connsiteY5" fmla="*/ 190810 h 83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174" h="837010">
                  <a:moveTo>
                    <a:pt x="0" y="234984"/>
                  </a:moveTo>
                  <a:cubicBezTo>
                    <a:pt x="37179" y="177558"/>
                    <a:pt x="74359" y="120132"/>
                    <a:pt x="123687" y="84793"/>
                  </a:cubicBezTo>
                  <a:cubicBezTo>
                    <a:pt x="173015" y="49454"/>
                    <a:pt x="226760" y="-42575"/>
                    <a:pt x="295966" y="22950"/>
                  </a:cubicBezTo>
                  <a:cubicBezTo>
                    <a:pt x="365172" y="88475"/>
                    <a:pt x="428487" y="343211"/>
                    <a:pt x="538922" y="477941"/>
                  </a:cubicBezTo>
                  <a:cubicBezTo>
                    <a:pt x="649357" y="612671"/>
                    <a:pt x="702365" y="879187"/>
                    <a:pt x="958574" y="831332"/>
                  </a:cubicBezTo>
                  <a:cubicBezTo>
                    <a:pt x="1214783" y="783477"/>
                    <a:pt x="1645478" y="487143"/>
                    <a:pt x="2076174" y="190810"/>
                  </a:cubicBezTo>
                </a:path>
              </a:pathLst>
            </a:cu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Oval 77">
              <a:extLst>
                <a:ext uri="{FF2B5EF4-FFF2-40B4-BE49-F238E27FC236}">
                  <a16:creationId xmlns:a16="http://schemas.microsoft.com/office/drawing/2014/main" id="{A7D47C32-9359-B2F2-A3E8-CFC36057721D}"/>
                </a:ext>
              </a:extLst>
            </p:cNvPr>
            <p:cNvSpPr/>
            <p:nvPr/>
          </p:nvSpPr>
          <p:spPr>
            <a:xfrm>
              <a:off x="7171574" y="1798188"/>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C</a:t>
              </a:r>
            </a:p>
          </p:txBody>
        </p:sp>
        <p:sp>
          <p:nvSpPr>
            <p:cNvPr id="83" name="Freeform: Shape 82">
              <a:extLst>
                <a:ext uri="{FF2B5EF4-FFF2-40B4-BE49-F238E27FC236}">
                  <a16:creationId xmlns:a16="http://schemas.microsoft.com/office/drawing/2014/main" id="{823968C5-83D9-CFCA-C32B-19805A111554}"/>
                </a:ext>
              </a:extLst>
            </p:cNvPr>
            <p:cNvSpPr/>
            <p:nvPr/>
          </p:nvSpPr>
          <p:spPr>
            <a:xfrm>
              <a:off x="6025502" y="1096707"/>
              <a:ext cx="1037427" cy="725996"/>
            </a:xfrm>
            <a:custGeom>
              <a:avLst/>
              <a:gdLst>
                <a:gd name="connsiteX0" fmla="*/ 8032 w 1439957"/>
                <a:gd name="connsiteY0" fmla="*/ 0 h 1017227"/>
                <a:gd name="connsiteX1" fmla="*/ 4857 w 1439957"/>
                <a:gd name="connsiteY1" fmla="*/ 196850 h 1017227"/>
                <a:gd name="connsiteX2" fmla="*/ 65182 w 1439957"/>
                <a:gd name="connsiteY2" fmla="*/ 260350 h 1017227"/>
                <a:gd name="connsiteX3" fmla="*/ 382682 w 1439957"/>
                <a:gd name="connsiteY3" fmla="*/ 990600 h 1017227"/>
                <a:gd name="connsiteX4" fmla="*/ 1439957 w 1439957"/>
                <a:gd name="connsiteY4" fmla="*/ 787400 h 101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957" h="1017227">
                  <a:moveTo>
                    <a:pt x="8032" y="0"/>
                  </a:moveTo>
                  <a:cubicBezTo>
                    <a:pt x="1682" y="76729"/>
                    <a:pt x="-4668" y="153458"/>
                    <a:pt x="4857" y="196850"/>
                  </a:cubicBezTo>
                  <a:cubicBezTo>
                    <a:pt x="14382" y="240242"/>
                    <a:pt x="2211" y="128058"/>
                    <a:pt x="65182" y="260350"/>
                  </a:cubicBezTo>
                  <a:cubicBezTo>
                    <a:pt x="128153" y="392642"/>
                    <a:pt x="153553" y="902758"/>
                    <a:pt x="382682" y="990600"/>
                  </a:cubicBezTo>
                  <a:cubicBezTo>
                    <a:pt x="611811" y="1078442"/>
                    <a:pt x="1025884" y="932921"/>
                    <a:pt x="1439957" y="787400"/>
                  </a:cubicBezTo>
                </a:path>
              </a:pathLst>
            </a:cu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Oval 78">
              <a:extLst>
                <a:ext uri="{FF2B5EF4-FFF2-40B4-BE49-F238E27FC236}">
                  <a16:creationId xmlns:a16="http://schemas.microsoft.com/office/drawing/2014/main" id="{1CBF33A6-8A84-62B0-19A1-F6D7C8DF5776}"/>
                </a:ext>
              </a:extLst>
            </p:cNvPr>
            <p:cNvSpPr/>
            <p:nvPr/>
          </p:nvSpPr>
          <p:spPr>
            <a:xfrm>
              <a:off x="7784827" y="2668391"/>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A</a:t>
              </a:r>
            </a:p>
          </p:txBody>
        </p:sp>
        <p:sp>
          <p:nvSpPr>
            <p:cNvPr id="85" name="Freeform: Shape 84">
              <a:extLst>
                <a:ext uri="{FF2B5EF4-FFF2-40B4-BE49-F238E27FC236}">
                  <a16:creationId xmlns:a16="http://schemas.microsoft.com/office/drawing/2014/main" id="{51EEC1BD-4DC7-F255-BD56-58C1B8A8F6E4}"/>
                </a:ext>
              </a:extLst>
            </p:cNvPr>
            <p:cNvSpPr/>
            <p:nvPr/>
          </p:nvSpPr>
          <p:spPr>
            <a:xfrm>
              <a:off x="6119214" y="1127663"/>
              <a:ext cx="956128" cy="771525"/>
            </a:xfrm>
            <a:custGeom>
              <a:avLst/>
              <a:gdLst>
                <a:gd name="connsiteX0" fmla="*/ 1350260 w 1350260"/>
                <a:gd name="connsiteY0" fmla="*/ 1028700 h 1028700"/>
                <a:gd name="connsiteX1" fmla="*/ 359660 w 1350260"/>
                <a:gd name="connsiteY1" fmla="*/ 828675 h 1028700"/>
                <a:gd name="connsiteX2" fmla="*/ 26285 w 1350260"/>
                <a:gd name="connsiteY2" fmla="*/ 244475 h 1028700"/>
                <a:gd name="connsiteX3" fmla="*/ 23110 w 1350260"/>
                <a:gd name="connsiteY3" fmla="*/ 101600 h 1028700"/>
                <a:gd name="connsiteX4" fmla="*/ 38985 w 1350260"/>
                <a:gd name="connsiteY4" fmla="*/ 0 h 102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260" h="1028700">
                  <a:moveTo>
                    <a:pt x="1350260" y="1028700"/>
                  </a:moveTo>
                  <a:cubicBezTo>
                    <a:pt x="965291" y="994039"/>
                    <a:pt x="580322" y="959379"/>
                    <a:pt x="359660" y="828675"/>
                  </a:cubicBezTo>
                  <a:cubicBezTo>
                    <a:pt x="138997" y="697971"/>
                    <a:pt x="82377" y="365654"/>
                    <a:pt x="26285" y="244475"/>
                  </a:cubicBezTo>
                  <a:cubicBezTo>
                    <a:pt x="-29807" y="123296"/>
                    <a:pt x="20993" y="142346"/>
                    <a:pt x="23110" y="101600"/>
                  </a:cubicBezTo>
                  <a:cubicBezTo>
                    <a:pt x="25227" y="60854"/>
                    <a:pt x="32106" y="30427"/>
                    <a:pt x="38985" y="0"/>
                  </a:cubicBezTo>
                </a:path>
              </a:pathLst>
            </a:cu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Oval 85">
              <a:extLst>
                <a:ext uri="{FF2B5EF4-FFF2-40B4-BE49-F238E27FC236}">
                  <a16:creationId xmlns:a16="http://schemas.microsoft.com/office/drawing/2014/main" id="{2A7A0023-BBE4-DDD9-2AA2-3C5A04F76EA8}"/>
                </a:ext>
              </a:extLst>
            </p:cNvPr>
            <p:cNvSpPr/>
            <p:nvPr/>
          </p:nvSpPr>
          <p:spPr>
            <a:xfrm>
              <a:off x="5705899" y="2472888"/>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B</a:t>
              </a:r>
            </a:p>
          </p:txBody>
        </p:sp>
        <p:pic>
          <p:nvPicPr>
            <p:cNvPr id="87" name="Picture 86">
              <a:extLst>
                <a:ext uri="{FF2B5EF4-FFF2-40B4-BE49-F238E27FC236}">
                  <a16:creationId xmlns:a16="http://schemas.microsoft.com/office/drawing/2014/main" id="{6B2425D4-B6D8-0129-5485-7ED6D66354ED}"/>
                </a:ext>
              </a:extLst>
            </p:cNvPr>
            <p:cNvPicPr>
              <a:picLocks noChangeAspect="1"/>
            </p:cNvPicPr>
            <p:nvPr/>
          </p:nvPicPr>
          <p:blipFill rotWithShape="1">
            <a:blip r:embed="rId10">
              <a:clrChange>
                <a:clrFrom>
                  <a:srgbClr val="FFFFFF"/>
                </a:clrFrom>
                <a:clrTo>
                  <a:srgbClr val="FFFFFF">
                    <a:alpha val="0"/>
                  </a:srgbClr>
                </a:clrTo>
              </a:clrChange>
            </a:blip>
            <a:srcRect l="53383"/>
            <a:stretch/>
          </p:blipFill>
          <p:spPr>
            <a:xfrm rot="16200000">
              <a:off x="5705799" y="931179"/>
              <a:ext cx="360231" cy="237143"/>
            </a:xfrm>
            <a:prstGeom prst="rect">
              <a:avLst/>
            </a:prstGeom>
          </p:spPr>
        </p:pic>
        <p:sp>
          <p:nvSpPr>
            <p:cNvPr id="88" name="Freeform: Shape 87">
              <a:extLst>
                <a:ext uri="{FF2B5EF4-FFF2-40B4-BE49-F238E27FC236}">
                  <a16:creationId xmlns:a16="http://schemas.microsoft.com/office/drawing/2014/main" id="{2E40664C-4AFB-A465-0178-C6CE97C38D57}"/>
                </a:ext>
              </a:extLst>
            </p:cNvPr>
            <p:cNvSpPr/>
            <p:nvPr/>
          </p:nvSpPr>
          <p:spPr>
            <a:xfrm>
              <a:off x="5835700" y="1147274"/>
              <a:ext cx="1229472" cy="1207217"/>
            </a:xfrm>
            <a:custGeom>
              <a:avLst/>
              <a:gdLst>
                <a:gd name="connsiteX0" fmla="*/ 8032 w 1439957"/>
                <a:gd name="connsiteY0" fmla="*/ 0 h 1017227"/>
                <a:gd name="connsiteX1" fmla="*/ 4857 w 1439957"/>
                <a:gd name="connsiteY1" fmla="*/ 196850 h 1017227"/>
                <a:gd name="connsiteX2" fmla="*/ 65182 w 1439957"/>
                <a:gd name="connsiteY2" fmla="*/ 260350 h 1017227"/>
                <a:gd name="connsiteX3" fmla="*/ 382682 w 1439957"/>
                <a:gd name="connsiteY3" fmla="*/ 990600 h 1017227"/>
                <a:gd name="connsiteX4" fmla="*/ 1439957 w 1439957"/>
                <a:gd name="connsiteY4" fmla="*/ 787400 h 101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957" h="1017227">
                  <a:moveTo>
                    <a:pt x="8032" y="0"/>
                  </a:moveTo>
                  <a:cubicBezTo>
                    <a:pt x="1682" y="76729"/>
                    <a:pt x="-4668" y="153458"/>
                    <a:pt x="4857" y="196850"/>
                  </a:cubicBezTo>
                  <a:cubicBezTo>
                    <a:pt x="14382" y="240242"/>
                    <a:pt x="2211" y="128058"/>
                    <a:pt x="65182" y="260350"/>
                  </a:cubicBezTo>
                  <a:cubicBezTo>
                    <a:pt x="128153" y="392642"/>
                    <a:pt x="153553" y="902758"/>
                    <a:pt x="382682" y="990600"/>
                  </a:cubicBezTo>
                  <a:cubicBezTo>
                    <a:pt x="611811" y="1078442"/>
                    <a:pt x="1025884" y="932921"/>
                    <a:pt x="1439957" y="787400"/>
                  </a:cubicBezTo>
                </a:path>
              </a:pathLst>
            </a:custGeom>
            <a:noFill/>
            <a:ln w="57150">
              <a:solidFill>
                <a:srgbClr val="C55A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Freeform: Shape 88">
              <a:extLst>
                <a:ext uri="{FF2B5EF4-FFF2-40B4-BE49-F238E27FC236}">
                  <a16:creationId xmlns:a16="http://schemas.microsoft.com/office/drawing/2014/main" id="{CF5B8456-912F-E407-6BE3-54873BFC7E01}"/>
                </a:ext>
              </a:extLst>
            </p:cNvPr>
            <p:cNvSpPr/>
            <p:nvPr/>
          </p:nvSpPr>
          <p:spPr>
            <a:xfrm>
              <a:off x="5952510" y="1131154"/>
              <a:ext cx="1097054" cy="1157853"/>
            </a:xfrm>
            <a:custGeom>
              <a:avLst/>
              <a:gdLst>
                <a:gd name="connsiteX0" fmla="*/ 1350260 w 1350260"/>
                <a:gd name="connsiteY0" fmla="*/ 1028700 h 1028700"/>
                <a:gd name="connsiteX1" fmla="*/ 359660 w 1350260"/>
                <a:gd name="connsiteY1" fmla="*/ 828675 h 1028700"/>
                <a:gd name="connsiteX2" fmla="*/ 26285 w 1350260"/>
                <a:gd name="connsiteY2" fmla="*/ 244475 h 1028700"/>
                <a:gd name="connsiteX3" fmla="*/ 23110 w 1350260"/>
                <a:gd name="connsiteY3" fmla="*/ 101600 h 1028700"/>
                <a:gd name="connsiteX4" fmla="*/ 38985 w 1350260"/>
                <a:gd name="connsiteY4" fmla="*/ 0 h 1028700"/>
                <a:gd name="connsiteX0" fmla="*/ 1370342 w 1370342"/>
                <a:gd name="connsiteY0" fmla="*/ 1028700 h 1028700"/>
                <a:gd name="connsiteX1" fmla="*/ 651240 w 1370342"/>
                <a:gd name="connsiteY1" fmla="*/ 844163 h 1028700"/>
                <a:gd name="connsiteX2" fmla="*/ 46367 w 1370342"/>
                <a:gd name="connsiteY2" fmla="*/ 244475 h 1028700"/>
                <a:gd name="connsiteX3" fmla="*/ 43192 w 1370342"/>
                <a:gd name="connsiteY3" fmla="*/ 101600 h 1028700"/>
                <a:gd name="connsiteX4" fmla="*/ 59067 w 1370342"/>
                <a:gd name="connsiteY4" fmla="*/ 0 h 1028700"/>
                <a:gd name="connsiteX0" fmla="*/ 1368896 w 1368896"/>
                <a:gd name="connsiteY0" fmla="*/ 1028700 h 1028700"/>
                <a:gd name="connsiteX1" fmla="*/ 649794 w 1368896"/>
                <a:gd name="connsiteY1" fmla="*/ 844163 h 1028700"/>
                <a:gd name="connsiteX2" fmla="*/ 44921 w 1368896"/>
                <a:gd name="connsiteY2" fmla="*/ 244475 h 1028700"/>
                <a:gd name="connsiteX3" fmla="*/ 45986 w 1368896"/>
                <a:gd name="connsiteY3" fmla="*/ 186674 h 1028700"/>
                <a:gd name="connsiteX4" fmla="*/ 57621 w 1368896"/>
                <a:gd name="connsiteY4" fmla="*/ 0 h 1028700"/>
                <a:gd name="connsiteX0" fmla="*/ 1365297 w 1365297"/>
                <a:gd name="connsiteY0" fmla="*/ 1028700 h 1028700"/>
                <a:gd name="connsiteX1" fmla="*/ 646195 w 1365297"/>
                <a:gd name="connsiteY1" fmla="*/ 844163 h 1028700"/>
                <a:gd name="connsiteX2" fmla="*/ 41322 w 1365297"/>
                <a:gd name="connsiteY2" fmla="*/ 244475 h 1028700"/>
                <a:gd name="connsiteX3" fmla="*/ 54022 w 1365297"/>
                <a:gd name="connsiteY3" fmla="*/ 0 h 1028700"/>
                <a:gd name="connsiteX0" fmla="*/ 1320104 w 1320104"/>
                <a:gd name="connsiteY0" fmla="*/ 1028700 h 1028700"/>
                <a:gd name="connsiteX1" fmla="*/ 601002 w 1320104"/>
                <a:gd name="connsiteY1" fmla="*/ 844163 h 1028700"/>
                <a:gd name="connsiteX2" fmla="*/ 68202 w 1320104"/>
                <a:gd name="connsiteY2" fmla="*/ 238173 h 1028700"/>
                <a:gd name="connsiteX3" fmla="*/ 8829 w 1320104"/>
                <a:gd name="connsiteY3" fmla="*/ 0 h 1028700"/>
                <a:gd name="connsiteX0" fmla="*/ 1335557 w 1335557"/>
                <a:gd name="connsiteY0" fmla="*/ 1047606 h 1047606"/>
                <a:gd name="connsiteX1" fmla="*/ 616455 w 1335557"/>
                <a:gd name="connsiteY1" fmla="*/ 863069 h 1047606"/>
                <a:gd name="connsiteX2" fmla="*/ 83655 w 1335557"/>
                <a:gd name="connsiteY2" fmla="*/ 257079 h 1047606"/>
                <a:gd name="connsiteX3" fmla="*/ 3084 w 1335557"/>
                <a:gd name="connsiteY3" fmla="*/ 0 h 1047606"/>
              </a:gdLst>
              <a:ahLst/>
              <a:cxnLst>
                <a:cxn ang="0">
                  <a:pos x="connsiteX0" y="connsiteY0"/>
                </a:cxn>
                <a:cxn ang="0">
                  <a:pos x="connsiteX1" y="connsiteY1"/>
                </a:cxn>
                <a:cxn ang="0">
                  <a:pos x="connsiteX2" y="connsiteY2"/>
                </a:cxn>
                <a:cxn ang="0">
                  <a:pos x="connsiteX3" y="connsiteY3"/>
                </a:cxn>
              </a:cxnLst>
              <a:rect l="l" t="t" r="r" b="b"/>
              <a:pathLst>
                <a:path w="1335557" h="1047606">
                  <a:moveTo>
                    <a:pt x="1335557" y="1047606"/>
                  </a:moveTo>
                  <a:cubicBezTo>
                    <a:pt x="950588" y="1012945"/>
                    <a:pt x="825105" y="994823"/>
                    <a:pt x="616455" y="863069"/>
                  </a:cubicBezTo>
                  <a:cubicBezTo>
                    <a:pt x="407805" y="731315"/>
                    <a:pt x="185883" y="400924"/>
                    <a:pt x="83655" y="257079"/>
                  </a:cubicBezTo>
                  <a:cubicBezTo>
                    <a:pt x="-18573" y="113234"/>
                    <a:pt x="438" y="50932"/>
                    <a:pt x="3084" y="0"/>
                  </a:cubicBezTo>
                </a:path>
              </a:pathLst>
            </a:custGeom>
            <a:noFill/>
            <a:ln w="57150">
              <a:solidFill>
                <a:srgbClr val="FF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3" name="Picture 32" descr="A close-up of a resistor&#10;&#10;Description automatically generated">
              <a:extLst>
                <a:ext uri="{FF2B5EF4-FFF2-40B4-BE49-F238E27FC236}">
                  <a16:creationId xmlns:a16="http://schemas.microsoft.com/office/drawing/2014/main" id="{5BA05215-C0D2-9120-03A9-E17D5C1A559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420" t="40784" r="40145" b="39233"/>
            <a:stretch/>
          </p:blipFill>
          <p:spPr>
            <a:xfrm rot="7151383">
              <a:off x="5799490" y="1367628"/>
              <a:ext cx="455026" cy="467844"/>
            </a:xfrm>
            <a:prstGeom prst="rect">
              <a:avLst/>
            </a:prstGeom>
            <a:effectLst>
              <a:outerShdw blurRad="50800" dist="38100" dir="2700000" algn="tl" rotWithShape="0">
                <a:prstClr val="black">
                  <a:alpha val="40000"/>
                </a:prstClr>
              </a:outerShdw>
            </a:effectLst>
          </p:spPr>
        </p:pic>
        <p:cxnSp>
          <p:nvCxnSpPr>
            <p:cNvPr id="8" name="Straight Connector 7">
              <a:extLst>
                <a:ext uri="{FF2B5EF4-FFF2-40B4-BE49-F238E27FC236}">
                  <a16:creationId xmlns:a16="http://schemas.microsoft.com/office/drawing/2014/main" id="{4AE8FEE8-B9FD-3283-EE19-3CCACC91277E}"/>
                </a:ext>
              </a:extLst>
            </p:cNvPr>
            <p:cNvCxnSpPr>
              <a:cxnSpLocks/>
            </p:cNvCxnSpPr>
            <p:nvPr/>
          </p:nvCxnSpPr>
          <p:spPr>
            <a:xfrm flipH="1" flipV="1">
              <a:off x="5922775" y="1283756"/>
              <a:ext cx="296072" cy="255288"/>
            </a:xfrm>
            <a:prstGeom prst="line">
              <a:avLst/>
            </a:prstGeom>
            <a:ln w="57150">
              <a:solidFill>
                <a:srgbClr val="00B0F0"/>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75" name="Freeform: Shape 74">
              <a:extLst>
                <a:ext uri="{FF2B5EF4-FFF2-40B4-BE49-F238E27FC236}">
                  <a16:creationId xmlns:a16="http://schemas.microsoft.com/office/drawing/2014/main" id="{A04756E7-B15B-94EF-27C5-EB1A33A78647}"/>
                </a:ext>
              </a:extLst>
            </p:cNvPr>
            <p:cNvSpPr/>
            <p:nvPr/>
          </p:nvSpPr>
          <p:spPr>
            <a:xfrm>
              <a:off x="5479715" y="1775124"/>
              <a:ext cx="708658" cy="1731304"/>
            </a:xfrm>
            <a:custGeom>
              <a:avLst/>
              <a:gdLst>
                <a:gd name="connsiteX0" fmla="*/ 6782 w 1124382"/>
                <a:gd name="connsiteY0" fmla="*/ 2292331 h 2292331"/>
                <a:gd name="connsiteX1" fmla="*/ 152556 w 1124382"/>
                <a:gd name="connsiteY1" fmla="*/ 2089131 h 2292331"/>
                <a:gd name="connsiteX2" fmla="*/ 227651 w 1124382"/>
                <a:gd name="connsiteY2" fmla="*/ 1744574 h 2292331"/>
                <a:gd name="connsiteX3" fmla="*/ 2364 w 1124382"/>
                <a:gd name="connsiteY3" fmla="*/ 520957 h 2292331"/>
                <a:gd name="connsiteX4" fmla="*/ 152556 w 1124382"/>
                <a:gd name="connsiteY4" fmla="*/ 30627 h 2292331"/>
                <a:gd name="connsiteX5" fmla="*/ 766573 w 1124382"/>
                <a:gd name="connsiteY5" fmla="*/ 74801 h 2292331"/>
                <a:gd name="connsiteX6" fmla="*/ 1124382 w 1124382"/>
                <a:gd name="connsiteY6" fmla="*/ 264748 h 229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82" h="2292331">
                  <a:moveTo>
                    <a:pt x="6782" y="2292331"/>
                  </a:moveTo>
                  <a:cubicBezTo>
                    <a:pt x="61263" y="2236377"/>
                    <a:pt x="115745" y="2180424"/>
                    <a:pt x="152556" y="2089131"/>
                  </a:cubicBezTo>
                  <a:cubicBezTo>
                    <a:pt x="189368" y="1997838"/>
                    <a:pt x="252683" y="2005936"/>
                    <a:pt x="227651" y="1744574"/>
                  </a:cubicBezTo>
                  <a:cubicBezTo>
                    <a:pt x="202619" y="1483212"/>
                    <a:pt x="14880" y="806615"/>
                    <a:pt x="2364" y="520957"/>
                  </a:cubicBezTo>
                  <a:cubicBezTo>
                    <a:pt x="-10152" y="235299"/>
                    <a:pt x="25188" y="104986"/>
                    <a:pt x="152556" y="30627"/>
                  </a:cubicBezTo>
                  <a:cubicBezTo>
                    <a:pt x="279924" y="-43732"/>
                    <a:pt x="604602" y="35781"/>
                    <a:pt x="766573" y="74801"/>
                  </a:cubicBezTo>
                  <a:cubicBezTo>
                    <a:pt x="928544" y="113821"/>
                    <a:pt x="1026463" y="189284"/>
                    <a:pt x="1124382" y="264748"/>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Cylinder 76">
              <a:extLst>
                <a:ext uri="{FF2B5EF4-FFF2-40B4-BE49-F238E27FC236}">
                  <a16:creationId xmlns:a16="http://schemas.microsoft.com/office/drawing/2014/main" id="{9ECED79C-4B8C-C980-0DD5-76DC0EBF57BB}"/>
                </a:ext>
              </a:extLst>
            </p:cNvPr>
            <p:cNvSpPr/>
            <p:nvPr/>
          </p:nvSpPr>
          <p:spPr>
            <a:xfrm rot="9182332">
              <a:off x="6119051" y="1832365"/>
              <a:ext cx="127935" cy="389702"/>
            </a:xfrm>
            <a:prstGeom prst="can">
              <a:avLst/>
            </a:prstGeom>
            <a:solidFill>
              <a:srgbClr val="C55A11">
                <a:alpha val="40000"/>
              </a:srgb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Connector 38">
              <a:extLst>
                <a:ext uri="{FF2B5EF4-FFF2-40B4-BE49-F238E27FC236}">
                  <a16:creationId xmlns:a16="http://schemas.microsoft.com/office/drawing/2014/main" id="{E8160447-E5D9-6779-5C77-8E15BCABD923}"/>
                </a:ext>
              </a:extLst>
            </p:cNvPr>
            <p:cNvCxnSpPr>
              <a:cxnSpLocks/>
            </p:cNvCxnSpPr>
            <p:nvPr/>
          </p:nvCxnSpPr>
          <p:spPr>
            <a:xfrm flipH="1" flipV="1">
              <a:off x="6066235" y="1822735"/>
              <a:ext cx="150941" cy="263434"/>
            </a:xfrm>
            <a:prstGeom prst="line">
              <a:avLst/>
            </a:prstGeom>
            <a:ln w="57150">
              <a:solidFill>
                <a:srgbClr val="FF0000"/>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93" name="Straight Arrow Connector 92">
              <a:extLst>
                <a:ext uri="{FF2B5EF4-FFF2-40B4-BE49-F238E27FC236}">
                  <a16:creationId xmlns:a16="http://schemas.microsoft.com/office/drawing/2014/main" id="{A2276938-2E75-3457-1948-1E89088574BD}"/>
                </a:ext>
              </a:extLst>
            </p:cNvPr>
            <p:cNvCxnSpPr>
              <a:stCxn id="79" idx="2"/>
            </p:cNvCxnSpPr>
            <p:nvPr/>
          </p:nvCxnSpPr>
          <p:spPr>
            <a:xfrm flipH="1" flipV="1">
              <a:off x="6906685" y="1992667"/>
              <a:ext cx="878142" cy="7625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4" name="Oval 93">
              <a:extLst>
                <a:ext uri="{FF2B5EF4-FFF2-40B4-BE49-F238E27FC236}">
                  <a16:creationId xmlns:a16="http://schemas.microsoft.com/office/drawing/2014/main" id="{F5B872E5-06DD-DF45-69D3-02CED7A629C5}"/>
                </a:ext>
              </a:extLst>
            </p:cNvPr>
            <p:cNvSpPr/>
            <p:nvPr/>
          </p:nvSpPr>
          <p:spPr>
            <a:xfrm>
              <a:off x="7179287" y="2001170"/>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D</a:t>
              </a:r>
            </a:p>
          </p:txBody>
        </p:sp>
        <p:sp>
          <p:nvSpPr>
            <p:cNvPr id="95" name="Oval 94">
              <a:extLst>
                <a:ext uri="{FF2B5EF4-FFF2-40B4-BE49-F238E27FC236}">
                  <a16:creationId xmlns:a16="http://schemas.microsoft.com/office/drawing/2014/main" id="{63AF4EA4-0F0F-D633-B2AD-C5013ED94EAB}"/>
                </a:ext>
              </a:extLst>
            </p:cNvPr>
            <p:cNvSpPr/>
            <p:nvPr/>
          </p:nvSpPr>
          <p:spPr>
            <a:xfrm>
              <a:off x="5623745" y="1183806"/>
              <a:ext cx="173574" cy="173574"/>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F</a:t>
              </a:r>
            </a:p>
          </p:txBody>
        </p:sp>
        <p:sp>
          <p:nvSpPr>
            <p:cNvPr id="96" name="Oval 95">
              <a:extLst>
                <a:ext uri="{FF2B5EF4-FFF2-40B4-BE49-F238E27FC236}">
                  <a16:creationId xmlns:a16="http://schemas.microsoft.com/office/drawing/2014/main" id="{29AA62FB-84DE-4A46-8472-687B890FB358}"/>
                </a:ext>
              </a:extLst>
            </p:cNvPr>
            <p:cNvSpPr/>
            <p:nvPr/>
          </p:nvSpPr>
          <p:spPr>
            <a:xfrm>
              <a:off x="7182823" y="1396457"/>
              <a:ext cx="173574" cy="173574"/>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G</a:t>
              </a:r>
            </a:p>
          </p:txBody>
        </p:sp>
        <p:sp>
          <p:nvSpPr>
            <p:cNvPr id="97" name="Oval 96">
              <a:extLst>
                <a:ext uri="{FF2B5EF4-FFF2-40B4-BE49-F238E27FC236}">
                  <a16:creationId xmlns:a16="http://schemas.microsoft.com/office/drawing/2014/main" id="{9548A35B-C836-48D5-311B-99571BBE8D7F}"/>
                </a:ext>
              </a:extLst>
            </p:cNvPr>
            <p:cNvSpPr/>
            <p:nvPr/>
          </p:nvSpPr>
          <p:spPr>
            <a:xfrm>
              <a:off x="7182823" y="2407356"/>
              <a:ext cx="173574" cy="173574"/>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H</a:t>
              </a:r>
            </a:p>
          </p:txBody>
        </p:sp>
        <p:sp>
          <p:nvSpPr>
            <p:cNvPr id="99" name="Oval 98">
              <a:extLst>
                <a:ext uri="{FF2B5EF4-FFF2-40B4-BE49-F238E27FC236}">
                  <a16:creationId xmlns:a16="http://schemas.microsoft.com/office/drawing/2014/main" id="{51658EAF-9B9D-D9A0-31E8-847B6B0EC97F}"/>
                </a:ext>
              </a:extLst>
            </p:cNvPr>
            <p:cNvSpPr/>
            <p:nvPr/>
          </p:nvSpPr>
          <p:spPr>
            <a:xfrm>
              <a:off x="7784827" y="2908620"/>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I</a:t>
              </a:r>
            </a:p>
          </p:txBody>
        </p:sp>
        <p:cxnSp>
          <p:nvCxnSpPr>
            <p:cNvPr id="100" name="Straight Arrow Connector 99">
              <a:extLst>
                <a:ext uri="{FF2B5EF4-FFF2-40B4-BE49-F238E27FC236}">
                  <a16:creationId xmlns:a16="http://schemas.microsoft.com/office/drawing/2014/main" id="{014F886B-6AD9-D1BA-5FE2-2B43232748C9}"/>
                </a:ext>
              </a:extLst>
            </p:cNvPr>
            <p:cNvCxnSpPr>
              <a:cxnSpLocks/>
              <a:stCxn id="99" idx="2"/>
            </p:cNvCxnSpPr>
            <p:nvPr/>
          </p:nvCxnSpPr>
          <p:spPr>
            <a:xfrm flipH="1" flipV="1">
              <a:off x="7192266" y="2908470"/>
              <a:ext cx="592562" cy="869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Oval 104">
              <a:extLst>
                <a:ext uri="{FF2B5EF4-FFF2-40B4-BE49-F238E27FC236}">
                  <a16:creationId xmlns:a16="http://schemas.microsoft.com/office/drawing/2014/main" id="{FE7ED7BE-364A-E842-FE03-56E3F2593A63}"/>
                </a:ext>
              </a:extLst>
            </p:cNvPr>
            <p:cNvSpPr/>
            <p:nvPr/>
          </p:nvSpPr>
          <p:spPr>
            <a:xfrm>
              <a:off x="7192681" y="3062912"/>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J</a:t>
              </a:r>
            </a:p>
          </p:txBody>
        </p:sp>
        <p:sp>
          <p:nvSpPr>
            <p:cNvPr id="106" name="Oval 105">
              <a:extLst>
                <a:ext uri="{FF2B5EF4-FFF2-40B4-BE49-F238E27FC236}">
                  <a16:creationId xmlns:a16="http://schemas.microsoft.com/office/drawing/2014/main" id="{4DFDAE31-B2A3-386C-E93F-B947A598019E}"/>
                </a:ext>
              </a:extLst>
            </p:cNvPr>
            <p:cNvSpPr/>
            <p:nvPr/>
          </p:nvSpPr>
          <p:spPr>
            <a:xfrm>
              <a:off x="7194320" y="3257391"/>
              <a:ext cx="173574" cy="173574"/>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K</a:t>
              </a:r>
            </a:p>
          </p:txBody>
        </p:sp>
        <p:sp>
          <p:nvSpPr>
            <p:cNvPr id="107" name="Oval 106">
              <a:extLst>
                <a:ext uri="{FF2B5EF4-FFF2-40B4-BE49-F238E27FC236}">
                  <a16:creationId xmlns:a16="http://schemas.microsoft.com/office/drawing/2014/main" id="{FEA2A648-D2E9-9550-7D67-03283077F4C2}"/>
                </a:ext>
              </a:extLst>
            </p:cNvPr>
            <p:cNvSpPr/>
            <p:nvPr/>
          </p:nvSpPr>
          <p:spPr>
            <a:xfrm>
              <a:off x="7192681" y="3447086"/>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L</a:t>
              </a:r>
            </a:p>
          </p:txBody>
        </p:sp>
        <p:sp>
          <p:nvSpPr>
            <p:cNvPr id="108" name="Oval 107">
              <a:extLst>
                <a:ext uri="{FF2B5EF4-FFF2-40B4-BE49-F238E27FC236}">
                  <a16:creationId xmlns:a16="http://schemas.microsoft.com/office/drawing/2014/main" id="{5E7ADE76-42BF-E784-D75F-19D7458FB55D}"/>
                </a:ext>
              </a:extLst>
            </p:cNvPr>
            <p:cNvSpPr/>
            <p:nvPr/>
          </p:nvSpPr>
          <p:spPr>
            <a:xfrm>
              <a:off x="4977471" y="1979810"/>
              <a:ext cx="212717" cy="212717"/>
            </a:xfrm>
            <a:prstGeom prst="ellipse">
              <a:avLst/>
            </a:prstGeom>
            <a:ln w="1905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solidFill>
                    <a:srgbClr val="FF8080"/>
                  </a:solidFill>
                </a:rPr>
                <a:t>M</a:t>
              </a:r>
            </a:p>
          </p:txBody>
        </p:sp>
        <p:cxnSp>
          <p:nvCxnSpPr>
            <p:cNvPr id="109" name="Straight Arrow Connector 108">
              <a:extLst>
                <a:ext uri="{FF2B5EF4-FFF2-40B4-BE49-F238E27FC236}">
                  <a16:creationId xmlns:a16="http://schemas.microsoft.com/office/drawing/2014/main" id="{92093D10-B355-8FE7-D7C2-987208EA1B24}"/>
                </a:ext>
              </a:extLst>
            </p:cNvPr>
            <p:cNvCxnSpPr>
              <a:cxnSpLocks/>
              <a:stCxn id="108" idx="6"/>
            </p:cNvCxnSpPr>
            <p:nvPr/>
          </p:nvCxnSpPr>
          <p:spPr>
            <a:xfrm flipV="1">
              <a:off x="5190188" y="1977701"/>
              <a:ext cx="876047" cy="108468"/>
            </a:xfrm>
            <a:prstGeom prst="straightConnector1">
              <a:avLst/>
            </a:prstGeom>
            <a:ln w="28575" cap="flat" cmpd="sng" algn="ctr">
              <a:solidFill>
                <a:schemeClr val="tx1"/>
              </a:solidFill>
              <a:prstDash val="solid"/>
              <a:round/>
              <a:headEnd type="none" w="med" len="med"/>
              <a:tailEnd type="triangle" w="med" len="med"/>
            </a:ln>
            <a:effectLst>
              <a:outerShdw blurRad="50800" dist="38100" dir="2700000" algn="tl" rotWithShape="0">
                <a:schemeClr val="bg1">
                  <a:alpha val="40000"/>
                </a:schemeClr>
              </a:outerShdw>
            </a:effectLst>
          </p:spPr>
          <p:style>
            <a:lnRef idx="0">
              <a:scrgbClr r="0" g="0" b="0"/>
            </a:lnRef>
            <a:fillRef idx="0">
              <a:scrgbClr r="0" g="0" b="0"/>
            </a:fillRef>
            <a:effectRef idx="0">
              <a:scrgbClr r="0" g="0" b="0"/>
            </a:effectRef>
            <a:fontRef idx="minor">
              <a:schemeClr val="tx1"/>
            </a:fontRef>
          </p:style>
        </p:cxnSp>
        <p:sp>
          <p:nvSpPr>
            <p:cNvPr id="114" name="Oval 113">
              <a:extLst>
                <a:ext uri="{FF2B5EF4-FFF2-40B4-BE49-F238E27FC236}">
                  <a16:creationId xmlns:a16="http://schemas.microsoft.com/office/drawing/2014/main" id="{EAB85DA5-1ADF-FA45-DE81-3425539DFD3C}"/>
                </a:ext>
              </a:extLst>
            </p:cNvPr>
            <p:cNvSpPr/>
            <p:nvPr/>
          </p:nvSpPr>
          <p:spPr>
            <a:xfrm>
              <a:off x="5538371" y="3957372"/>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N</a:t>
              </a:r>
            </a:p>
          </p:txBody>
        </p:sp>
        <p:sp>
          <p:nvSpPr>
            <p:cNvPr id="115" name="Oval 114">
              <a:extLst>
                <a:ext uri="{FF2B5EF4-FFF2-40B4-BE49-F238E27FC236}">
                  <a16:creationId xmlns:a16="http://schemas.microsoft.com/office/drawing/2014/main" id="{D67250AE-BB16-4FB9-F90E-45BFB8C2D4CC}"/>
                </a:ext>
              </a:extLst>
            </p:cNvPr>
            <p:cNvSpPr/>
            <p:nvPr/>
          </p:nvSpPr>
          <p:spPr>
            <a:xfrm>
              <a:off x="7773580" y="3819181"/>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O</a:t>
              </a:r>
            </a:p>
          </p:txBody>
        </p:sp>
        <p:sp>
          <p:nvSpPr>
            <p:cNvPr id="116" name="TextBox 115">
              <a:extLst>
                <a:ext uri="{FF2B5EF4-FFF2-40B4-BE49-F238E27FC236}">
                  <a16:creationId xmlns:a16="http://schemas.microsoft.com/office/drawing/2014/main" id="{63450EE0-884D-4FDA-3380-254EE0E6F327}"/>
                </a:ext>
              </a:extLst>
            </p:cNvPr>
            <p:cNvSpPr txBox="1"/>
            <p:nvPr/>
          </p:nvSpPr>
          <p:spPr>
            <a:xfrm>
              <a:off x="6344782" y="1405354"/>
              <a:ext cx="274422" cy="138499"/>
            </a:xfrm>
            <a:prstGeom prst="rect">
              <a:avLst/>
            </a:prstGeom>
            <a:solidFill>
              <a:srgbClr val="000000">
                <a:alpha val="50196"/>
              </a:srgbClr>
            </a:solidFill>
          </p:spPr>
          <p:txBody>
            <a:bodyPr wrap="square" lIns="0" tIns="0" rIns="0" bIns="0" rtlCol="0">
              <a:spAutoFit/>
            </a:bodyPr>
            <a:lstStyle/>
            <a:p>
              <a:pPr algn="ctr"/>
              <a:r>
                <a:rPr lang="en-US" sz="900" b="1">
                  <a:solidFill>
                    <a:schemeClr val="bg1"/>
                  </a:solidFill>
                </a:rPr>
                <a:t>120K</a:t>
              </a:r>
            </a:p>
          </p:txBody>
        </p:sp>
        <p:sp>
          <p:nvSpPr>
            <p:cNvPr id="117" name="TextBox 116">
              <a:extLst>
                <a:ext uri="{FF2B5EF4-FFF2-40B4-BE49-F238E27FC236}">
                  <a16:creationId xmlns:a16="http://schemas.microsoft.com/office/drawing/2014/main" id="{58412F0F-F11E-789B-665F-FB083C50FE52}"/>
                </a:ext>
              </a:extLst>
            </p:cNvPr>
            <p:cNvSpPr txBox="1"/>
            <p:nvPr/>
          </p:nvSpPr>
          <p:spPr>
            <a:xfrm rot="4500000">
              <a:off x="5944529" y="1533745"/>
              <a:ext cx="286662" cy="138499"/>
            </a:xfrm>
            <a:prstGeom prst="rect">
              <a:avLst/>
            </a:prstGeom>
            <a:solidFill>
              <a:srgbClr val="000000">
                <a:alpha val="50196"/>
              </a:srgbClr>
            </a:solidFill>
          </p:spPr>
          <p:txBody>
            <a:bodyPr wrap="square" lIns="0" tIns="0" rIns="0" bIns="0" rtlCol="0">
              <a:spAutoFit/>
            </a:bodyPr>
            <a:lstStyle/>
            <a:p>
              <a:pPr algn="ctr"/>
              <a:r>
                <a:rPr lang="en-US" sz="900" b="1">
                  <a:solidFill>
                    <a:schemeClr val="bg1"/>
                  </a:solidFill>
                </a:rPr>
                <a:t>120K</a:t>
              </a:r>
            </a:p>
          </p:txBody>
        </p:sp>
        <p:sp>
          <p:nvSpPr>
            <p:cNvPr id="217" name="TextBox 216">
              <a:extLst>
                <a:ext uri="{FF2B5EF4-FFF2-40B4-BE49-F238E27FC236}">
                  <a16:creationId xmlns:a16="http://schemas.microsoft.com/office/drawing/2014/main" id="{E2F2A312-B786-3BB6-3D60-53FFF42BAF5F}"/>
                </a:ext>
              </a:extLst>
            </p:cNvPr>
            <p:cNvSpPr txBox="1"/>
            <p:nvPr/>
          </p:nvSpPr>
          <p:spPr>
            <a:xfrm rot="19563583">
              <a:off x="5978008" y="829811"/>
              <a:ext cx="397866" cy="230832"/>
            </a:xfrm>
            <a:prstGeom prst="rect">
              <a:avLst/>
            </a:prstGeom>
            <a:noFill/>
          </p:spPr>
          <p:txBody>
            <a:bodyPr wrap="none" rtlCol="0">
              <a:spAutoFit/>
            </a:bodyPr>
            <a:lstStyle/>
            <a:p>
              <a:r>
                <a:rPr lang="en-US" sz="900" b="1">
                  <a:solidFill>
                    <a:srgbClr val="00B0F0"/>
                  </a:solidFill>
                  <a:effectLst>
                    <a:outerShdw blurRad="38100" dist="38100" dir="2700000" algn="tl">
                      <a:srgbClr val="000000">
                        <a:alpha val="43137"/>
                      </a:srgbClr>
                    </a:outerShdw>
                  </a:effectLst>
                </a:rPr>
                <a:t>Blue</a:t>
              </a:r>
            </a:p>
          </p:txBody>
        </p:sp>
        <p:sp>
          <p:nvSpPr>
            <p:cNvPr id="218" name="TextBox 217">
              <a:extLst>
                <a:ext uri="{FF2B5EF4-FFF2-40B4-BE49-F238E27FC236}">
                  <a16:creationId xmlns:a16="http://schemas.microsoft.com/office/drawing/2014/main" id="{F9E2F050-4B4E-8378-5328-79920C3B136C}"/>
                </a:ext>
              </a:extLst>
            </p:cNvPr>
            <p:cNvSpPr txBox="1"/>
            <p:nvPr/>
          </p:nvSpPr>
          <p:spPr>
            <a:xfrm rot="19563583">
              <a:off x="5652004" y="828823"/>
              <a:ext cx="370614" cy="230832"/>
            </a:xfrm>
            <a:prstGeom prst="rect">
              <a:avLst/>
            </a:prstGeom>
            <a:noFill/>
          </p:spPr>
          <p:txBody>
            <a:bodyPr wrap="none" rtlCol="0">
              <a:spAutoFit/>
            </a:bodyPr>
            <a:lstStyle/>
            <a:p>
              <a:r>
                <a:rPr lang="en-US" sz="900" b="1">
                  <a:solidFill>
                    <a:srgbClr val="FF0000"/>
                  </a:solidFill>
                  <a:effectLst>
                    <a:outerShdw blurRad="38100" dist="38100" dir="2700000" algn="tl">
                      <a:srgbClr val="000000">
                        <a:alpha val="43137"/>
                      </a:srgbClr>
                    </a:outerShdw>
                  </a:effectLst>
                </a:rPr>
                <a:t>Red</a:t>
              </a:r>
            </a:p>
          </p:txBody>
        </p:sp>
        <p:sp>
          <p:nvSpPr>
            <p:cNvPr id="20" name="Freeform: Shape 19">
              <a:extLst>
                <a:ext uri="{FF2B5EF4-FFF2-40B4-BE49-F238E27FC236}">
                  <a16:creationId xmlns:a16="http://schemas.microsoft.com/office/drawing/2014/main" id="{8E5BBF6F-EC44-5413-B91D-04A9014F9270}"/>
                </a:ext>
              </a:extLst>
            </p:cNvPr>
            <p:cNvSpPr/>
            <p:nvPr/>
          </p:nvSpPr>
          <p:spPr>
            <a:xfrm>
              <a:off x="6556537" y="1515290"/>
              <a:ext cx="592562" cy="1798758"/>
            </a:xfrm>
            <a:custGeom>
              <a:avLst/>
              <a:gdLst>
                <a:gd name="connsiteX0" fmla="*/ 455602 w 475743"/>
                <a:gd name="connsiteY0" fmla="*/ 0 h 2437057"/>
                <a:gd name="connsiteX1" fmla="*/ 93065 w 475743"/>
                <a:gd name="connsiteY1" fmla="*/ 213494 h 2437057"/>
                <a:gd name="connsiteX2" fmla="*/ 24585 w 475743"/>
                <a:gd name="connsiteY2" fmla="*/ 1232627 h 2437057"/>
                <a:gd name="connsiteX3" fmla="*/ 40698 w 475743"/>
                <a:gd name="connsiteY3" fmla="*/ 2138970 h 2437057"/>
                <a:gd name="connsiteX4" fmla="*/ 475743 w 475743"/>
                <a:gd name="connsiteY4" fmla="*/ 2437057 h 24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743" h="2437057">
                  <a:moveTo>
                    <a:pt x="455602" y="0"/>
                  </a:moveTo>
                  <a:cubicBezTo>
                    <a:pt x="310251" y="4028"/>
                    <a:pt x="164901" y="8056"/>
                    <a:pt x="93065" y="213494"/>
                  </a:cubicBezTo>
                  <a:cubicBezTo>
                    <a:pt x="21229" y="418932"/>
                    <a:pt x="33313" y="911714"/>
                    <a:pt x="24585" y="1232627"/>
                  </a:cubicBezTo>
                  <a:cubicBezTo>
                    <a:pt x="15857" y="1553540"/>
                    <a:pt x="-34495" y="1938232"/>
                    <a:pt x="40698" y="2138970"/>
                  </a:cubicBezTo>
                  <a:cubicBezTo>
                    <a:pt x="115891" y="2339708"/>
                    <a:pt x="295817" y="2388382"/>
                    <a:pt x="475743" y="2437057"/>
                  </a:cubicBezTo>
                </a:path>
              </a:pathLst>
            </a:cu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19" name="TextBox 218">
            <a:extLst>
              <a:ext uri="{FF2B5EF4-FFF2-40B4-BE49-F238E27FC236}">
                <a16:creationId xmlns:a16="http://schemas.microsoft.com/office/drawing/2014/main" id="{0196BA4E-2829-24F2-2096-AFDC9D8521DD}"/>
              </a:ext>
            </a:extLst>
          </p:cNvPr>
          <p:cNvSpPr txBox="1"/>
          <p:nvPr/>
        </p:nvSpPr>
        <p:spPr>
          <a:xfrm>
            <a:off x="4463033" y="6050270"/>
            <a:ext cx="3744204" cy="438582"/>
          </a:xfrm>
          <a:prstGeom prst="rect">
            <a:avLst/>
          </a:prstGeom>
          <a:noFill/>
        </p:spPr>
        <p:txBody>
          <a:bodyPr wrap="square" rtlCol="0">
            <a:spAutoFit/>
          </a:bodyPr>
          <a:lstStyle/>
          <a:p>
            <a:r>
              <a:rPr lang="en-US" sz="750"/>
              <a:t>Wrap the flexible WiFi antenna around the assembly and route the coax out of the way.</a:t>
            </a:r>
            <a:br>
              <a:rPr lang="en-US" sz="750"/>
            </a:br>
            <a:r>
              <a:rPr lang="en-US" sz="750"/>
              <a:t>Enclose the entire assembly in the 1” diameter shrink wrap tube for protection and use heat gun (or flame) to shrink tubing around it.</a:t>
            </a:r>
          </a:p>
        </p:txBody>
      </p:sp>
      <p:sp>
        <p:nvSpPr>
          <p:cNvPr id="220" name="Oval 219">
            <a:extLst>
              <a:ext uri="{FF2B5EF4-FFF2-40B4-BE49-F238E27FC236}">
                <a16:creationId xmlns:a16="http://schemas.microsoft.com/office/drawing/2014/main" id="{ADB8AB23-B82F-B251-BD2E-22FDF82A32C0}"/>
              </a:ext>
            </a:extLst>
          </p:cNvPr>
          <p:cNvSpPr/>
          <p:nvPr/>
        </p:nvSpPr>
        <p:spPr>
          <a:xfrm>
            <a:off x="3868945" y="6113524"/>
            <a:ext cx="173574" cy="173574"/>
          </a:xfrm>
          <a:prstGeom prst="ellipse">
            <a:avLst/>
          </a:prstGeom>
          <a:ln w="19050">
            <a:solidFill>
              <a:srgbClr val="00B05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50" b="1"/>
              <a:t>*</a:t>
            </a:r>
          </a:p>
        </p:txBody>
      </p:sp>
      <p:sp>
        <p:nvSpPr>
          <p:cNvPr id="224" name="Rectangle 223">
            <a:extLst>
              <a:ext uri="{FF2B5EF4-FFF2-40B4-BE49-F238E27FC236}">
                <a16:creationId xmlns:a16="http://schemas.microsoft.com/office/drawing/2014/main" id="{4022C660-08E4-CD22-F887-02E8594AE2E4}"/>
              </a:ext>
            </a:extLst>
          </p:cNvPr>
          <p:cNvSpPr/>
          <p:nvPr/>
        </p:nvSpPr>
        <p:spPr>
          <a:xfrm>
            <a:off x="1313868" y="7606"/>
            <a:ext cx="3007839" cy="962075"/>
          </a:xfrm>
          <a:prstGeom prst="rect">
            <a:avLst/>
          </a:prstGeom>
          <a:solidFill>
            <a:srgbClr val="222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A7A7A7"/>
                </a:solidFill>
                <a:latin typeface="Raleway ExtraBold" panose="020F0502020204030204" pitchFamily="2" charset="0"/>
                <a:ea typeface="PMingLiU-ExtB" panose="02020500000000000000" pitchFamily="18" charset="-120"/>
                <a:cs typeface="Vrinda" panose="020B0502040204020203" pitchFamily="34" charset="0"/>
              </a:rPr>
              <a:t>SOTACAT</a:t>
            </a:r>
          </a:p>
        </p:txBody>
      </p:sp>
      <p:sp>
        <p:nvSpPr>
          <p:cNvPr id="226" name="TextBox 225">
            <a:extLst>
              <a:ext uri="{FF2B5EF4-FFF2-40B4-BE49-F238E27FC236}">
                <a16:creationId xmlns:a16="http://schemas.microsoft.com/office/drawing/2014/main" id="{F44D9FB0-AF0A-044C-19AB-7D41CD7B2C8C}"/>
              </a:ext>
            </a:extLst>
          </p:cNvPr>
          <p:cNvSpPr txBox="1"/>
          <p:nvPr/>
        </p:nvSpPr>
        <p:spPr>
          <a:xfrm>
            <a:off x="1313868" y="969680"/>
            <a:ext cx="3007839" cy="300082"/>
          </a:xfrm>
          <a:prstGeom prst="rect">
            <a:avLst/>
          </a:prstGeom>
          <a:solidFill>
            <a:srgbClr val="A7A7A7"/>
          </a:solidFill>
        </p:spPr>
        <p:txBody>
          <a:bodyPr wrap="square">
            <a:spAutoFit/>
          </a:bodyPr>
          <a:lstStyle/>
          <a:p>
            <a:pPr algn="ctr"/>
            <a:r>
              <a:rPr lang="en-US" sz="1350">
                <a:solidFill>
                  <a:srgbClr val="222222"/>
                </a:solidFill>
                <a:latin typeface="Raleway ExtraBold" panose="020F0502020204030204" pitchFamily="2" charset="0"/>
                <a:ea typeface="PMingLiU-ExtB" panose="02020500000000000000" pitchFamily="18" charset="-120"/>
                <a:cs typeface="Vrinda" panose="020B0502040204020203" pitchFamily="34" charset="0"/>
              </a:rPr>
              <a:t>Assembly instructions</a:t>
            </a:r>
          </a:p>
        </p:txBody>
      </p:sp>
      <p:pic>
        <p:nvPicPr>
          <p:cNvPr id="233" name="Picture 232" descr="A silhouette of a person on a mountain&#10;&#10;Description automatically generated">
            <a:extLst>
              <a:ext uri="{FF2B5EF4-FFF2-40B4-BE49-F238E27FC236}">
                <a16:creationId xmlns:a16="http://schemas.microsoft.com/office/drawing/2014/main" id="{16FD664F-97FE-AB11-A9EE-945E4FEDC3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37656" y="6223559"/>
            <a:ext cx="906345" cy="634441"/>
          </a:xfrm>
          <a:prstGeom prst="rect">
            <a:avLst/>
          </a:prstGeom>
        </p:spPr>
      </p:pic>
      <p:sp>
        <p:nvSpPr>
          <p:cNvPr id="234" name="Oval 233">
            <a:extLst>
              <a:ext uri="{FF2B5EF4-FFF2-40B4-BE49-F238E27FC236}">
                <a16:creationId xmlns:a16="http://schemas.microsoft.com/office/drawing/2014/main" id="{6D2C3183-48C5-D8A9-459B-13F00D949D40}"/>
              </a:ext>
            </a:extLst>
          </p:cNvPr>
          <p:cNvSpPr/>
          <p:nvPr/>
        </p:nvSpPr>
        <p:spPr>
          <a:xfrm>
            <a:off x="1030659" y="3229299"/>
            <a:ext cx="136488" cy="1395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Arrow: Right 1">
            <a:extLst>
              <a:ext uri="{FF2B5EF4-FFF2-40B4-BE49-F238E27FC236}">
                <a16:creationId xmlns:a16="http://schemas.microsoft.com/office/drawing/2014/main" id="{7AF3F8BE-CFC1-48C5-3048-D5E985E0050D}"/>
              </a:ext>
            </a:extLst>
          </p:cNvPr>
          <p:cNvSpPr/>
          <p:nvPr/>
        </p:nvSpPr>
        <p:spPr>
          <a:xfrm>
            <a:off x="8592137" y="7606"/>
            <a:ext cx="551863" cy="250357"/>
          </a:xfrm>
          <a:prstGeom prst="rightArrow">
            <a:avLst/>
          </a:prstGeom>
          <a:solidFill>
            <a:srgbClr val="222222"/>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dirty="0">
                <a:solidFill>
                  <a:srgbClr val="A7A7A7"/>
                </a:solidFill>
                <a:latin typeface="Raleway ExtraBold" pitchFamily="2" charset="0"/>
              </a:rPr>
              <a:t>FLIP</a:t>
            </a:r>
          </a:p>
        </p:txBody>
      </p:sp>
      <p:sp>
        <p:nvSpPr>
          <p:cNvPr id="5" name="TextBox 4">
            <a:extLst>
              <a:ext uri="{FF2B5EF4-FFF2-40B4-BE49-F238E27FC236}">
                <a16:creationId xmlns:a16="http://schemas.microsoft.com/office/drawing/2014/main" id="{1FB4BCD6-5704-F9A5-D191-2A95BB5C9AA1}"/>
              </a:ext>
            </a:extLst>
          </p:cNvPr>
          <p:cNvSpPr txBox="1"/>
          <p:nvPr/>
        </p:nvSpPr>
        <p:spPr>
          <a:xfrm>
            <a:off x="4654697" y="-32103"/>
            <a:ext cx="3732112" cy="276999"/>
          </a:xfrm>
          <a:prstGeom prst="rect">
            <a:avLst/>
          </a:prstGeom>
          <a:noFill/>
        </p:spPr>
        <p:txBody>
          <a:bodyPr wrap="none" rtlCol="0">
            <a:spAutoFit/>
          </a:bodyPr>
          <a:lstStyle/>
          <a:p>
            <a:r>
              <a:rPr lang="en-US" sz="1200" dirty="0">
                <a:latin typeface="Raleway" pitchFamily="2" charset="0"/>
              </a:rPr>
              <a:t>Video instructions: https://youtu.be/iD3S-9icRn0 </a:t>
            </a:r>
          </a:p>
        </p:txBody>
      </p:sp>
    </p:spTree>
    <p:extLst>
      <p:ext uri="{BB962C8B-B14F-4D97-AF65-F5344CB8AC3E}">
        <p14:creationId xmlns:p14="http://schemas.microsoft.com/office/powerpoint/2010/main" val="2837326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C3A1FBC0-2FB2-DC6C-A5B8-FCE2A73C348D}"/>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6667" r="27219" b="31115"/>
          <a:stretch/>
        </p:blipFill>
        <p:spPr bwMode="auto">
          <a:xfrm>
            <a:off x="4317401" y="2015952"/>
            <a:ext cx="3037304" cy="2552131"/>
          </a:xfrm>
          <a:prstGeom prst="rect">
            <a:avLst/>
          </a:prstGeom>
          <a:extLst>
            <a:ext uri="{909E8E84-426E-40DD-AFC4-6F175D3DCCD1}">
              <a14:hiddenFill xmlns:a14="http://schemas.microsoft.com/office/drawing/2010/main">
                <a:solidFill>
                  <a:srgbClr val="FFFFFF"/>
                </a:solidFill>
              </a14:hiddenFill>
            </a:ext>
          </a:extLst>
        </p:spPr>
      </p:pic>
      <p:pic>
        <p:nvPicPr>
          <p:cNvPr id="2" name="Picture 1" descr="A close-up of a red and black circuit board&#10;&#10;Description automatically generated">
            <a:extLst>
              <a:ext uri="{FF2B5EF4-FFF2-40B4-BE49-F238E27FC236}">
                <a16:creationId xmlns:a16="http://schemas.microsoft.com/office/drawing/2014/main" id="{6F4B1549-CF93-EB2D-C453-B324E3623DBF}"/>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49698"/>
          <a:stretch/>
        </p:blipFill>
        <p:spPr>
          <a:xfrm rot="5400000">
            <a:off x="2204451" y="3917486"/>
            <a:ext cx="1397823" cy="1610447"/>
          </a:xfrm>
          <a:prstGeom prst="rect">
            <a:avLst/>
          </a:prstGeom>
        </p:spPr>
      </p:pic>
      <p:grpSp>
        <p:nvGrpSpPr>
          <p:cNvPr id="18" name="Group 17">
            <a:extLst>
              <a:ext uri="{FF2B5EF4-FFF2-40B4-BE49-F238E27FC236}">
                <a16:creationId xmlns:a16="http://schemas.microsoft.com/office/drawing/2014/main" id="{8EBFE072-CA3E-A332-95FF-F9929A7439E0}"/>
              </a:ext>
            </a:extLst>
          </p:cNvPr>
          <p:cNvGrpSpPr/>
          <p:nvPr/>
        </p:nvGrpSpPr>
        <p:grpSpPr>
          <a:xfrm>
            <a:off x="8218575" y="3195010"/>
            <a:ext cx="397881" cy="1504955"/>
            <a:chOff x="6492641" y="4168215"/>
            <a:chExt cx="397881" cy="1504955"/>
          </a:xfrm>
        </p:grpSpPr>
        <p:grpSp>
          <p:nvGrpSpPr>
            <p:cNvPr id="17" name="Group 16">
              <a:extLst>
                <a:ext uri="{FF2B5EF4-FFF2-40B4-BE49-F238E27FC236}">
                  <a16:creationId xmlns:a16="http://schemas.microsoft.com/office/drawing/2014/main" id="{3242DE47-3DEC-BA07-1EEE-8888222FDC02}"/>
                </a:ext>
              </a:extLst>
            </p:cNvPr>
            <p:cNvGrpSpPr/>
            <p:nvPr/>
          </p:nvGrpSpPr>
          <p:grpSpPr>
            <a:xfrm>
              <a:off x="6492641" y="4168215"/>
              <a:ext cx="397880" cy="754519"/>
              <a:chOff x="7834640" y="4786364"/>
              <a:chExt cx="397880" cy="754519"/>
            </a:xfrm>
          </p:grpSpPr>
          <p:pic>
            <p:nvPicPr>
              <p:cNvPr id="6" name="Picture 5">
                <a:extLst>
                  <a:ext uri="{FF2B5EF4-FFF2-40B4-BE49-F238E27FC236}">
                    <a16:creationId xmlns:a16="http://schemas.microsoft.com/office/drawing/2014/main" id="{869018D6-0EBE-C6F9-E35E-A976C5842BF2}"/>
                  </a:ext>
                </a:extLst>
              </p:cNvPr>
              <p:cNvPicPr>
                <a:picLocks noChangeAspect="1"/>
              </p:cNvPicPr>
              <p:nvPr/>
            </p:nvPicPr>
            <p:blipFill rotWithShape="1">
              <a:blip r:embed="rId5">
                <a:clrChange>
                  <a:clrFrom>
                    <a:srgbClr val="FFFFFF"/>
                  </a:clrFrom>
                  <a:clrTo>
                    <a:srgbClr val="FFFFFF">
                      <a:alpha val="0"/>
                    </a:srgbClr>
                  </a:clrTo>
                </a:clrChange>
              </a:blip>
              <a:srcRect l="2886" t="12709" b="8275"/>
              <a:stretch/>
            </p:blipFill>
            <p:spPr>
              <a:xfrm>
                <a:off x="7834640" y="4786364"/>
                <a:ext cx="376867" cy="754519"/>
              </a:xfrm>
              <a:prstGeom prst="rect">
                <a:avLst/>
              </a:prstGeom>
            </p:spPr>
          </p:pic>
          <p:sp>
            <p:nvSpPr>
              <p:cNvPr id="7" name="TextBox 6">
                <a:extLst>
                  <a:ext uri="{FF2B5EF4-FFF2-40B4-BE49-F238E27FC236}">
                    <a16:creationId xmlns:a16="http://schemas.microsoft.com/office/drawing/2014/main" id="{AE9F7A12-C1B6-081A-3F06-50F4B8104F97}"/>
                  </a:ext>
                </a:extLst>
              </p:cNvPr>
              <p:cNvSpPr txBox="1"/>
              <p:nvPr/>
            </p:nvSpPr>
            <p:spPr>
              <a:xfrm>
                <a:off x="7938258" y="4949757"/>
                <a:ext cx="294262" cy="160202"/>
              </a:xfrm>
              <a:prstGeom prst="rect">
                <a:avLst/>
              </a:prstGeom>
              <a:solidFill>
                <a:srgbClr val="000000">
                  <a:alpha val="50196"/>
                </a:srgbClr>
              </a:solidFill>
            </p:spPr>
            <p:txBody>
              <a:bodyPr wrap="square" lIns="0" tIns="0" rIns="0" bIns="0" rtlCol="0">
                <a:spAutoFit/>
              </a:bodyPr>
              <a:lstStyle/>
              <a:p>
                <a:pPr algn="ctr"/>
                <a:r>
                  <a:rPr lang="en-US" sz="900" b="1">
                    <a:solidFill>
                      <a:schemeClr val="bg1"/>
                    </a:solidFill>
                  </a:rPr>
                  <a:t>5.1K</a:t>
                </a:r>
              </a:p>
            </p:txBody>
          </p:sp>
        </p:grpSp>
        <p:grpSp>
          <p:nvGrpSpPr>
            <p:cNvPr id="16" name="Group 15">
              <a:extLst>
                <a:ext uri="{FF2B5EF4-FFF2-40B4-BE49-F238E27FC236}">
                  <a16:creationId xmlns:a16="http://schemas.microsoft.com/office/drawing/2014/main" id="{435D7886-0A9E-2C64-587D-504A3CC1AADA}"/>
                </a:ext>
              </a:extLst>
            </p:cNvPr>
            <p:cNvGrpSpPr/>
            <p:nvPr/>
          </p:nvGrpSpPr>
          <p:grpSpPr>
            <a:xfrm>
              <a:off x="6504721" y="4949757"/>
              <a:ext cx="385801" cy="723413"/>
              <a:chOff x="6504721" y="4949757"/>
              <a:chExt cx="385801" cy="723413"/>
            </a:xfrm>
          </p:grpSpPr>
          <p:pic>
            <p:nvPicPr>
              <p:cNvPr id="8" name="Picture 7">
                <a:extLst>
                  <a:ext uri="{FF2B5EF4-FFF2-40B4-BE49-F238E27FC236}">
                    <a16:creationId xmlns:a16="http://schemas.microsoft.com/office/drawing/2014/main" id="{751F7B44-F1ED-671A-0C1D-337BCDF7998C}"/>
                  </a:ext>
                </a:extLst>
              </p:cNvPr>
              <p:cNvPicPr>
                <a:picLocks noChangeAspect="1"/>
              </p:cNvPicPr>
              <p:nvPr/>
            </p:nvPicPr>
            <p:blipFill rotWithShape="1">
              <a:blip r:embed="rId6">
                <a:clrChange>
                  <a:clrFrom>
                    <a:srgbClr val="FFFFFF"/>
                  </a:clrFrom>
                  <a:clrTo>
                    <a:srgbClr val="FFFFFF">
                      <a:alpha val="0"/>
                    </a:srgbClr>
                  </a:clrTo>
                </a:clrChange>
              </a:blip>
              <a:srcRect t="9631" b="12961"/>
              <a:stretch/>
            </p:blipFill>
            <p:spPr>
              <a:xfrm>
                <a:off x="6504721" y="4949757"/>
                <a:ext cx="385801" cy="723413"/>
              </a:xfrm>
              <a:prstGeom prst="rect">
                <a:avLst/>
              </a:prstGeom>
            </p:spPr>
          </p:pic>
          <p:sp>
            <p:nvSpPr>
              <p:cNvPr id="9" name="TextBox 8">
                <a:extLst>
                  <a:ext uri="{FF2B5EF4-FFF2-40B4-BE49-F238E27FC236}">
                    <a16:creationId xmlns:a16="http://schemas.microsoft.com/office/drawing/2014/main" id="{DF53F493-03AA-5F5C-C7DF-889E861C6741}"/>
                  </a:ext>
                </a:extLst>
              </p:cNvPr>
              <p:cNvSpPr txBox="1"/>
              <p:nvPr/>
            </p:nvSpPr>
            <p:spPr>
              <a:xfrm>
                <a:off x="6543997" y="5171796"/>
                <a:ext cx="294262" cy="160202"/>
              </a:xfrm>
              <a:prstGeom prst="rect">
                <a:avLst/>
              </a:prstGeom>
              <a:solidFill>
                <a:srgbClr val="000000">
                  <a:alpha val="40000"/>
                </a:srgbClr>
              </a:solidFill>
              <a:effectLst>
                <a:outerShdw blurRad="50800" dist="38100" dir="2700000" algn="tl" rotWithShape="0">
                  <a:prstClr val="black">
                    <a:alpha val="40000"/>
                  </a:prstClr>
                </a:outerShdw>
              </a:effectLst>
            </p:spPr>
            <p:txBody>
              <a:bodyPr wrap="square" lIns="0" tIns="0" rIns="0" bIns="0" rtlCol="0">
                <a:spAutoFit/>
              </a:bodyPr>
              <a:lstStyle/>
              <a:p>
                <a:pPr algn="ctr"/>
                <a:r>
                  <a:rPr lang="en-US" sz="900" b="1">
                    <a:solidFill>
                      <a:schemeClr val="bg1"/>
                    </a:solidFill>
                  </a:rPr>
                  <a:t>3.6K</a:t>
                </a:r>
              </a:p>
            </p:txBody>
          </p:sp>
        </p:grpSp>
      </p:grpSp>
      <p:grpSp>
        <p:nvGrpSpPr>
          <p:cNvPr id="15" name="Group 14">
            <a:extLst>
              <a:ext uri="{FF2B5EF4-FFF2-40B4-BE49-F238E27FC236}">
                <a16:creationId xmlns:a16="http://schemas.microsoft.com/office/drawing/2014/main" id="{6ADF3BCD-32DD-DD04-B3E4-B0551DD89D24}"/>
              </a:ext>
            </a:extLst>
          </p:cNvPr>
          <p:cNvGrpSpPr/>
          <p:nvPr/>
        </p:nvGrpSpPr>
        <p:grpSpPr>
          <a:xfrm>
            <a:off x="3770023" y="2248300"/>
            <a:ext cx="526329" cy="1276229"/>
            <a:chOff x="2367726" y="3810241"/>
            <a:chExt cx="526329" cy="1276229"/>
          </a:xfrm>
        </p:grpSpPr>
        <p:pic>
          <p:nvPicPr>
            <p:cNvPr id="10" name="Picture 9" descr="A close-up of a resistor&#10;&#10;Description automatically generated">
              <a:extLst>
                <a:ext uri="{FF2B5EF4-FFF2-40B4-BE49-F238E27FC236}">
                  <a16:creationId xmlns:a16="http://schemas.microsoft.com/office/drawing/2014/main" id="{2DD75B5E-1CDF-F584-174E-E75083CBD291}"/>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0420" t="40784" r="40145" b="39233"/>
            <a:stretch/>
          </p:blipFill>
          <p:spPr>
            <a:xfrm rot="8100000">
              <a:off x="2367727" y="3810241"/>
              <a:ext cx="526328" cy="541154"/>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6649D480-E5F0-AC27-0E96-0C59B992C7C3}"/>
                </a:ext>
              </a:extLst>
            </p:cNvPr>
            <p:cNvSpPr txBox="1"/>
            <p:nvPr/>
          </p:nvSpPr>
          <p:spPr>
            <a:xfrm rot="5448617">
              <a:off x="2535494" y="4002388"/>
              <a:ext cx="331582" cy="160202"/>
            </a:xfrm>
            <a:prstGeom prst="rect">
              <a:avLst/>
            </a:prstGeom>
            <a:solidFill>
              <a:srgbClr val="000000">
                <a:alpha val="50196"/>
              </a:srgbClr>
            </a:solidFill>
          </p:spPr>
          <p:txBody>
            <a:bodyPr wrap="square" lIns="0" tIns="0" rIns="0" bIns="0" rtlCol="0">
              <a:spAutoFit/>
            </a:bodyPr>
            <a:lstStyle/>
            <a:p>
              <a:pPr algn="ctr"/>
              <a:r>
                <a:rPr lang="en-US" sz="900" b="1">
                  <a:solidFill>
                    <a:schemeClr val="bg1"/>
                  </a:solidFill>
                </a:rPr>
                <a:t>120K</a:t>
              </a:r>
            </a:p>
          </p:txBody>
        </p:sp>
        <p:pic>
          <p:nvPicPr>
            <p:cNvPr id="12" name="Picture 11" descr="A close-up of a resistor&#10;&#10;Description automatically generated">
              <a:extLst>
                <a:ext uri="{FF2B5EF4-FFF2-40B4-BE49-F238E27FC236}">
                  <a16:creationId xmlns:a16="http://schemas.microsoft.com/office/drawing/2014/main" id="{531FABC9-0140-F49B-E7E6-F2B239FF4FEF}"/>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0420" t="40784" r="40145" b="39233"/>
            <a:stretch/>
          </p:blipFill>
          <p:spPr>
            <a:xfrm rot="8100000">
              <a:off x="2367726" y="4545316"/>
              <a:ext cx="526328" cy="541154"/>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6F8C04FE-32C5-AF60-DADE-D193B489F5B0}"/>
                </a:ext>
              </a:extLst>
            </p:cNvPr>
            <p:cNvSpPr txBox="1"/>
            <p:nvPr/>
          </p:nvSpPr>
          <p:spPr>
            <a:xfrm rot="5448617">
              <a:off x="2535493" y="4737463"/>
              <a:ext cx="331582" cy="160202"/>
            </a:xfrm>
            <a:prstGeom prst="rect">
              <a:avLst/>
            </a:prstGeom>
            <a:solidFill>
              <a:srgbClr val="000000">
                <a:alpha val="50196"/>
              </a:srgbClr>
            </a:solidFill>
          </p:spPr>
          <p:txBody>
            <a:bodyPr wrap="square" lIns="0" tIns="0" rIns="0" bIns="0" rtlCol="0">
              <a:spAutoFit/>
            </a:bodyPr>
            <a:lstStyle/>
            <a:p>
              <a:pPr algn="ctr"/>
              <a:r>
                <a:rPr lang="en-US" sz="900" b="1">
                  <a:solidFill>
                    <a:schemeClr val="bg1"/>
                  </a:solidFill>
                </a:rPr>
                <a:t>120K</a:t>
              </a:r>
            </a:p>
          </p:txBody>
        </p:sp>
      </p:grpSp>
      <p:pic>
        <p:nvPicPr>
          <p:cNvPr id="14" name="Picture 13">
            <a:extLst>
              <a:ext uri="{FF2B5EF4-FFF2-40B4-BE49-F238E27FC236}">
                <a16:creationId xmlns:a16="http://schemas.microsoft.com/office/drawing/2014/main" id="{899697BA-8BA2-315F-B107-6C126532A93B}"/>
              </a:ext>
            </a:extLst>
          </p:cNvPr>
          <p:cNvPicPr>
            <a:picLocks noChangeAspect="1"/>
          </p:cNvPicPr>
          <p:nvPr/>
        </p:nvPicPr>
        <p:blipFill rotWithShape="1">
          <a:blip r:embed="rId8">
            <a:clrChange>
              <a:clrFrom>
                <a:srgbClr val="FFFFFF"/>
              </a:clrFrom>
              <a:clrTo>
                <a:srgbClr val="FFFFFF">
                  <a:alpha val="0"/>
                </a:srgbClr>
              </a:clrTo>
            </a:clrChange>
          </a:blip>
          <a:srcRect t="17641"/>
          <a:stretch/>
        </p:blipFill>
        <p:spPr>
          <a:xfrm rot="5400000">
            <a:off x="-76629" y="4780082"/>
            <a:ext cx="2512462" cy="1563683"/>
          </a:xfrm>
          <a:prstGeom prst="rect">
            <a:avLst/>
          </a:prstGeom>
        </p:spPr>
      </p:pic>
      <p:cxnSp>
        <p:nvCxnSpPr>
          <p:cNvPr id="27" name="Straight Connector 26">
            <a:extLst>
              <a:ext uri="{FF2B5EF4-FFF2-40B4-BE49-F238E27FC236}">
                <a16:creationId xmlns:a16="http://schemas.microsoft.com/office/drawing/2014/main" id="{52487404-989F-19F4-8B02-E767900698DA}"/>
              </a:ext>
            </a:extLst>
          </p:cNvPr>
          <p:cNvCxnSpPr>
            <a:cxnSpLocks/>
          </p:cNvCxnSpPr>
          <p:nvPr/>
        </p:nvCxnSpPr>
        <p:spPr>
          <a:xfrm flipH="1">
            <a:off x="3589361" y="4242301"/>
            <a:ext cx="1461610" cy="9551"/>
          </a:xfrm>
          <a:prstGeom prst="line">
            <a:avLst/>
          </a:prstGeom>
          <a:ln w="57150">
            <a:solidFill>
              <a:srgbClr val="7030A0"/>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D679918-B693-886E-7837-651A198C77DF}"/>
              </a:ext>
            </a:extLst>
          </p:cNvPr>
          <p:cNvCxnSpPr/>
          <p:nvPr/>
        </p:nvCxnSpPr>
        <p:spPr>
          <a:xfrm>
            <a:off x="4031857" y="3470310"/>
            <a:ext cx="0" cy="1252400"/>
          </a:xfrm>
          <a:prstGeom prst="line">
            <a:avLst/>
          </a:prstGeom>
          <a:ln w="571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955B85E7-9D8B-AB99-32EF-9D40BFC6E832}"/>
              </a:ext>
            </a:extLst>
          </p:cNvPr>
          <p:cNvCxnSpPr>
            <a:cxnSpLocks/>
          </p:cNvCxnSpPr>
          <p:nvPr/>
        </p:nvCxnSpPr>
        <p:spPr>
          <a:xfrm flipH="1">
            <a:off x="3589361" y="4699965"/>
            <a:ext cx="4817647" cy="0"/>
          </a:xfrm>
          <a:prstGeom prst="line">
            <a:avLst/>
          </a:prstGeom>
          <a:ln w="57150"/>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89E58E80-0EFC-9FF9-8394-CA46A44F2EF4}"/>
              </a:ext>
            </a:extLst>
          </p:cNvPr>
          <p:cNvSpPr/>
          <p:nvPr/>
        </p:nvSpPr>
        <p:spPr>
          <a:xfrm>
            <a:off x="3967496" y="4634735"/>
            <a:ext cx="131382" cy="1370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A5378D82-DFD4-448D-AE26-01A6BA8788CB}"/>
              </a:ext>
            </a:extLst>
          </p:cNvPr>
          <p:cNvCxnSpPr>
            <a:cxnSpLocks/>
          </p:cNvCxnSpPr>
          <p:nvPr/>
        </p:nvCxnSpPr>
        <p:spPr>
          <a:xfrm rot="16200000" flipH="1">
            <a:off x="6459305" y="3148035"/>
            <a:ext cx="1717254" cy="1386606"/>
          </a:xfrm>
          <a:prstGeom prst="bentConnector3">
            <a:avLst>
              <a:gd name="adj1" fmla="val -149"/>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C9496CB-77D0-8DA7-4B8B-4E874E6DDE9A}"/>
              </a:ext>
            </a:extLst>
          </p:cNvPr>
          <p:cNvSpPr/>
          <p:nvPr/>
        </p:nvSpPr>
        <p:spPr>
          <a:xfrm>
            <a:off x="7945545" y="4631422"/>
            <a:ext cx="131382" cy="1370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2AA46940-BFAC-9C76-D177-A466443509CC}"/>
              </a:ext>
            </a:extLst>
          </p:cNvPr>
          <p:cNvCxnSpPr>
            <a:cxnSpLocks/>
          </p:cNvCxnSpPr>
          <p:nvPr/>
        </p:nvCxnSpPr>
        <p:spPr>
          <a:xfrm rot="5400000" flipH="1" flipV="1">
            <a:off x="1951880" y="4963568"/>
            <a:ext cx="1647046" cy="1627914"/>
          </a:xfrm>
          <a:prstGeom prst="bentConnector3">
            <a:avLst>
              <a:gd name="adj1" fmla="val 709"/>
            </a:avLst>
          </a:prstGeom>
          <a:ln w="57150"/>
        </p:spPr>
        <p:style>
          <a:lnRef idx="1">
            <a:schemeClr val="dk1"/>
          </a:lnRef>
          <a:fillRef idx="0">
            <a:schemeClr val="dk1"/>
          </a:fillRef>
          <a:effectRef idx="0">
            <a:schemeClr val="dk1"/>
          </a:effectRef>
          <a:fontRef idx="minor">
            <a:schemeClr val="tx1"/>
          </a:fontRef>
        </p:style>
      </p:cxnSp>
      <p:sp>
        <p:nvSpPr>
          <p:cNvPr id="4" name="Oval 3">
            <a:extLst>
              <a:ext uri="{FF2B5EF4-FFF2-40B4-BE49-F238E27FC236}">
                <a16:creationId xmlns:a16="http://schemas.microsoft.com/office/drawing/2014/main" id="{79DB5427-2B9C-E393-ADAC-BAB02B2A180D}"/>
              </a:ext>
            </a:extLst>
          </p:cNvPr>
          <p:cNvSpPr/>
          <p:nvPr/>
        </p:nvSpPr>
        <p:spPr>
          <a:xfrm>
            <a:off x="3968826" y="2796116"/>
            <a:ext cx="131382" cy="137086"/>
          </a:xfrm>
          <a:prstGeom prst="ellipse">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7C2E6C9-009C-6034-3A01-CEADCF6EA794}"/>
              </a:ext>
            </a:extLst>
          </p:cNvPr>
          <p:cNvSpPr/>
          <p:nvPr/>
        </p:nvSpPr>
        <p:spPr>
          <a:xfrm>
            <a:off x="3544358" y="4166320"/>
            <a:ext cx="131382" cy="137086"/>
          </a:xfrm>
          <a:prstGeom prst="ellipse">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E22069-18F7-C048-8FA6-AEF82B7683E2}"/>
              </a:ext>
            </a:extLst>
          </p:cNvPr>
          <p:cNvSpPr/>
          <p:nvPr/>
        </p:nvSpPr>
        <p:spPr>
          <a:xfrm>
            <a:off x="3523671" y="4870077"/>
            <a:ext cx="131382" cy="1370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DA6F6D-A2D9-6495-F018-10C0832E84BE}"/>
              </a:ext>
            </a:extLst>
          </p:cNvPr>
          <p:cNvSpPr/>
          <p:nvPr/>
        </p:nvSpPr>
        <p:spPr>
          <a:xfrm>
            <a:off x="3543714" y="4634735"/>
            <a:ext cx="131382" cy="13708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B74404A-5BC8-7532-7CAA-06633ED5D301}"/>
              </a:ext>
            </a:extLst>
          </p:cNvPr>
          <p:cNvSpPr/>
          <p:nvPr/>
        </p:nvSpPr>
        <p:spPr>
          <a:xfrm>
            <a:off x="8337942" y="3908059"/>
            <a:ext cx="131382" cy="137086"/>
          </a:xfrm>
          <a:prstGeom prst="ellipse">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04B8D36B-19B1-4851-D808-393650BD09A3}"/>
              </a:ext>
            </a:extLst>
          </p:cNvPr>
          <p:cNvCxnSpPr>
            <a:cxnSpLocks/>
            <a:endCxn id="24" idx="2"/>
          </p:cNvCxnSpPr>
          <p:nvPr/>
        </p:nvCxnSpPr>
        <p:spPr>
          <a:xfrm flipV="1">
            <a:off x="6531429" y="3976602"/>
            <a:ext cx="1806513" cy="258261"/>
          </a:xfrm>
          <a:prstGeom prst="bentConnector3">
            <a:avLst>
              <a:gd name="adj1" fmla="val 90172"/>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AB6E3A2-A589-95BF-211E-046C6191E078}"/>
              </a:ext>
            </a:extLst>
          </p:cNvPr>
          <p:cNvCxnSpPr>
            <a:cxnSpLocks/>
            <a:stCxn id="4" idx="6"/>
          </p:cNvCxnSpPr>
          <p:nvPr/>
        </p:nvCxnSpPr>
        <p:spPr>
          <a:xfrm flipV="1">
            <a:off x="4100208" y="2724261"/>
            <a:ext cx="950763" cy="140398"/>
          </a:xfrm>
          <a:prstGeom prst="bentConnector3">
            <a:avLst>
              <a:gd name="adj1" fmla="val 50000"/>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581B2694-0DCF-A26F-C453-6817A44A02DA}"/>
              </a:ext>
            </a:extLst>
          </p:cNvPr>
          <p:cNvSpPr/>
          <p:nvPr/>
        </p:nvSpPr>
        <p:spPr>
          <a:xfrm>
            <a:off x="1789295" y="1984134"/>
            <a:ext cx="6604800" cy="2467428"/>
          </a:xfrm>
          <a:custGeom>
            <a:avLst/>
            <a:gdLst>
              <a:gd name="connsiteX0" fmla="*/ 6700762 w 6700762"/>
              <a:gd name="connsiteY0" fmla="*/ 1233714 h 2467428"/>
              <a:gd name="connsiteX1" fmla="*/ 6700762 w 6700762"/>
              <a:gd name="connsiteY1" fmla="*/ 0 h 2467428"/>
              <a:gd name="connsiteX2" fmla="*/ 0 w 6700762"/>
              <a:gd name="connsiteY2" fmla="*/ 0 h 2467428"/>
              <a:gd name="connsiteX3" fmla="*/ 0 w 6700762"/>
              <a:gd name="connsiteY3" fmla="*/ 2467428 h 2467428"/>
              <a:gd name="connsiteX4" fmla="*/ 1901372 w 6700762"/>
              <a:gd name="connsiteY4" fmla="*/ 2467428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762" h="2467428">
                <a:moveTo>
                  <a:pt x="6700762" y="1233714"/>
                </a:moveTo>
                <a:lnTo>
                  <a:pt x="6700762" y="0"/>
                </a:lnTo>
                <a:lnTo>
                  <a:pt x="0" y="0"/>
                </a:lnTo>
                <a:lnTo>
                  <a:pt x="0" y="2467428"/>
                </a:lnTo>
                <a:lnTo>
                  <a:pt x="1901372" y="2467428"/>
                </a:lnTo>
              </a:path>
            </a:pathLst>
          </a:cu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67745043-EBFB-4576-392E-ADD7CF720C4F}"/>
              </a:ext>
            </a:extLst>
          </p:cNvPr>
          <p:cNvSpPr/>
          <p:nvPr/>
        </p:nvSpPr>
        <p:spPr>
          <a:xfrm>
            <a:off x="1964267" y="2182496"/>
            <a:ext cx="2080381" cy="4286670"/>
          </a:xfrm>
          <a:custGeom>
            <a:avLst/>
            <a:gdLst>
              <a:gd name="connsiteX0" fmla="*/ 0 w 2080381"/>
              <a:gd name="connsiteY0" fmla="*/ 5602514 h 5602514"/>
              <a:gd name="connsiteX1" fmla="*/ 0 w 2080381"/>
              <a:gd name="connsiteY1" fmla="*/ 0 h 5602514"/>
              <a:gd name="connsiteX2" fmla="*/ 2080381 w 2080381"/>
              <a:gd name="connsiteY2" fmla="*/ 0 h 5602514"/>
            </a:gdLst>
            <a:ahLst/>
            <a:cxnLst>
              <a:cxn ang="0">
                <a:pos x="connsiteX0" y="connsiteY0"/>
              </a:cxn>
              <a:cxn ang="0">
                <a:pos x="connsiteX1" y="connsiteY1"/>
              </a:cxn>
              <a:cxn ang="0">
                <a:pos x="connsiteX2" y="connsiteY2"/>
              </a:cxn>
            </a:cxnLst>
            <a:rect l="l" t="t" r="r" b="b"/>
            <a:pathLst>
              <a:path w="2080381" h="5602514">
                <a:moveTo>
                  <a:pt x="0" y="5602514"/>
                </a:moveTo>
                <a:lnTo>
                  <a:pt x="0" y="0"/>
                </a:lnTo>
                <a:lnTo>
                  <a:pt x="2080381" y="0"/>
                </a:ln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086805A4-CE2F-32AB-FAAE-F4F9969DF5BF}"/>
              </a:ext>
            </a:extLst>
          </p:cNvPr>
          <p:cNvCxnSpPr/>
          <p:nvPr/>
        </p:nvCxnSpPr>
        <p:spPr>
          <a:xfrm>
            <a:off x="1964267" y="3631364"/>
            <a:ext cx="29657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B43F8D-0B93-8CD7-B82B-7391FD10BFD0}"/>
              </a:ext>
            </a:extLst>
          </p:cNvPr>
          <p:cNvCxnSpPr>
            <a:cxnSpLocks/>
          </p:cNvCxnSpPr>
          <p:nvPr/>
        </p:nvCxnSpPr>
        <p:spPr>
          <a:xfrm>
            <a:off x="4876800" y="3631364"/>
            <a:ext cx="1403048" cy="0"/>
          </a:xfrm>
          <a:prstGeom prst="line">
            <a:avLst/>
          </a:prstGeom>
          <a:ln w="762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8F7D8779-BF8E-A682-0902-2BCB9846228D}"/>
              </a:ext>
            </a:extLst>
          </p:cNvPr>
          <p:cNvSpPr/>
          <p:nvPr/>
        </p:nvSpPr>
        <p:spPr>
          <a:xfrm>
            <a:off x="1908707" y="3550499"/>
            <a:ext cx="131382" cy="137086"/>
          </a:xfrm>
          <a:prstGeom prst="ellipse">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1B941346-6553-4F61-8045-00DF9927DB7D}"/>
              </a:ext>
            </a:extLst>
          </p:cNvPr>
          <p:cNvCxnSpPr>
            <a:cxnSpLocks/>
          </p:cNvCxnSpPr>
          <p:nvPr/>
        </p:nvCxnSpPr>
        <p:spPr>
          <a:xfrm rot="16200000" flipH="1">
            <a:off x="5589535" y="5011646"/>
            <a:ext cx="2276192" cy="206004"/>
          </a:xfrm>
          <a:prstGeom prst="bentConnector3">
            <a:avLst>
              <a:gd name="adj1" fmla="val 900"/>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6B51B4BD-9081-DB42-8151-7713736E4EEF}"/>
              </a:ext>
            </a:extLst>
          </p:cNvPr>
          <p:cNvCxnSpPr>
            <a:cxnSpLocks/>
          </p:cNvCxnSpPr>
          <p:nvPr/>
        </p:nvCxnSpPr>
        <p:spPr>
          <a:xfrm rot="16200000" flipH="1">
            <a:off x="5938973" y="4382336"/>
            <a:ext cx="1814318" cy="544858"/>
          </a:xfrm>
          <a:prstGeom prst="bentConnector3">
            <a:avLst>
              <a:gd name="adj1" fmla="val 401"/>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1A0A43AA-F408-267E-1992-EFB36A5E5082}"/>
              </a:ext>
            </a:extLst>
          </p:cNvPr>
          <p:cNvCxnSpPr>
            <a:cxnSpLocks/>
          </p:cNvCxnSpPr>
          <p:nvPr/>
        </p:nvCxnSpPr>
        <p:spPr>
          <a:xfrm rot="16200000" flipH="1">
            <a:off x="6046052" y="3745635"/>
            <a:ext cx="2256632" cy="1248090"/>
          </a:xfrm>
          <a:prstGeom prst="bentConnector3">
            <a:avLst>
              <a:gd name="adj1" fmla="val 26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78" name="Picture 77" descr="A black background with a black square&#10;&#10;Description automatically generated with medium confidence">
            <a:extLst>
              <a:ext uri="{FF2B5EF4-FFF2-40B4-BE49-F238E27FC236}">
                <a16:creationId xmlns:a16="http://schemas.microsoft.com/office/drawing/2014/main" id="{A27464D8-0E8A-1ED7-035D-44CC51FF3832}"/>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7455419" y="5652180"/>
            <a:ext cx="787840" cy="413288"/>
          </a:xfrm>
          <a:prstGeom prst="rect">
            <a:avLst/>
          </a:prstGeom>
        </p:spPr>
      </p:pic>
      <p:pic>
        <p:nvPicPr>
          <p:cNvPr id="79" name="Picture 78" descr="A black background with a black square&#10;&#10;Description automatically generated with medium confidence">
            <a:extLst>
              <a:ext uri="{FF2B5EF4-FFF2-40B4-BE49-F238E27FC236}">
                <a16:creationId xmlns:a16="http://schemas.microsoft.com/office/drawing/2014/main" id="{7294A706-4446-B511-2308-77757F2F33CF}"/>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69475" y="5652180"/>
            <a:ext cx="787840" cy="413288"/>
          </a:xfrm>
          <a:prstGeom prst="rect">
            <a:avLst/>
          </a:prstGeom>
        </p:spPr>
      </p:pic>
      <p:cxnSp>
        <p:nvCxnSpPr>
          <p:cNvPr id="85" name="Straight Connector 84">
            <a:extLst>
              <a:ext uri="{FF2B5EF4-FFF2-40B4-BE49-F238E27FC236}">
                <a16:creationId xmlns:a16="http://schemas.microsoft.com/office/drawing/2014/main" id="{D319C560-1285-9166-677D-157531481F72}"/>
              </a:ext>
            </a:extLst>
          </p:cNvPr>
          <p:cNvCxnSpPr/>
          <p:nvPr/>
        </p:nvCxnSpPr>
        <p:spPr>
          <a:xfrm>
            <a:off x="6573703" y="3470310"/>
            <a:ext cx="9640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7BF883-5F0B-E9FC-F3C8-6A5410137033}"/>
              </a:ext>
            </a:extLst>
          </p:cNvPr>
          <p:cNvCxnSpPr>
            <a:cxnSpLocks/>
            <a:stCxn id="79" idx="3"/>
          </p:cNvCxnSpPr>
          <p:nvPr/>
        </p:nvCxnSpPr>
        <p:spPr>
          <a:xfrm flipH="1">
            <a:off x="6830633" y="6252744"/>
            <a:ext cx="33276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2C99717A-EA1C-EE76-E82C-53A73240B6DC}"/>
              </a:ext>
            </a:extLst>
          </p:cNvPr>
          <p:cNvCxnSpPr>
            <a:cxnSpLocks/>
          </p:cNvCxnSpPr>
          <p:nvPr/>
        </p:nvCxnSpPr>
        <p:spPr>
          <a:xfrm rot="16200000" flipH="1">
            <a:off x="5638377" y="4386861"/>
            <a:ext cx="2729793" cy="947926"/>
          </a:xfrm>
          <a:prstGeom prst="bentConnector3">
            <a:avLst>
              <a:gd name="adj1" fmla="val 729"/>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5F17DD-4BF4-A93D-6E7C-D0685566EB7F}"/>
              </a:ext>
            </a:extLst>
          </p:cNvPr>
          <p:cNvCxnSpPr>
            <a:cxnSpLocks/>
          </p:cNvCxnSpPr>
          <p:nvPr/>
        </p:nvCxnSpPr>
        <p:spPr>
          <a:xfrm flipH="1">
            <a:off x="7477236" y="6225721"/>
            <a:ext cx="33276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38301A0-09D9-2DDA-2F60-6AAC98421944}"/>
              </a:ext>
            </a:extLst>
          </p:cNvPr>
          <p:cNvSpPr/>
          <p:nvPr/>
        </p:nvSpPr>
        <p:spPr>
          <a:xfrm>
            <a:off x="3544358" y="4396516"/>
            <a:ext cx="131382" cy="137086"/>
          </a:xfrm>
          <a:prstGeom prst="ellipse">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36FAD39-B281-46DF-6B19-0B79C1D3FC63}"/>
              </a:ext>
            </a:extLst>
          </p:cNvPr>
          <p:cNvSpPr/>
          <p:nvPr/>
        </p:nvSpPr>
        <p:spPr>
          <a:xfrm>
            <a:off x="6153820" y="3562821"/>
            <a:ext cx="131382" cy="137086"/>
          </a:xfrm>
          <a:prstGeom prst="ellipse">
            <a:avLst/>
          </a:prstGeom>
          <a:solidFill>
            <a:srgbClr val="FF0000"/>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3E58668-18AF-BC9B-3073-4CE67BFB8C7D}"/>
              </a:ext>
            </a:extLst>
          </p:cNvPr>
          <p:cNvSpPr/>
          <p:nvPr/>
        </p:nvSpPr>
        <p:spPr>
          <a:xfrm>
            <a:off x="6508012" y="3174210"/>
            <a:ext cx="131382" cy="137086"/>
          </a:xfrm>
          <a:prstGeom prst="ellipse">
            <a:avLst/>
          </a:prstGeom>
          <a:solidFill>
            <a:srgbClr val="FF0000"/>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E97151A-0961-26C8-AD12-05CB8A6069C7}"/>
              </a:ext>
            </a:extLst>
          </p:cNvPr>
          <p:cNvSpPr/>
          <p:nvPr/>
        </p:nvSpPr>
        <p:spPr>
          <a:xfrm>
            <a:off x="6508012" y="2922368"/>
            <a:ext cx="131382" cy="137086"/>
          </a:xfrm>
          <a:prstGeom prst="ellipse">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C9882DD-B8A7-AC69-1AEC-2B333435630C}"/>
              </a:ext>
            </a:extLst>
          </p:cNvPr>
          <p:cNvSpPr/>
          <p:nvPr/>
        </p:nvSpPr>
        <p:spPr>
          <a:xfrm>
            <a:off x="6508012" y="3435183"/>
            <a:ext cx="131382" cy="137086"/>
          </a:xfrm>
          <a:prstGeom prst="ellipse">
            <a:avLst/>
          </a:prstGeom>
          <a:solidFill>
            <a:srgbClr val="00B050"/>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26D3053-C7D3-EE8D-9D79-82D3FFFC0703}"/>
              </a:ext>
            </a:extLst>
          </p:cNvPr>
          <p:cNvSpPr/>
          <p:nvPr/>
        </p:nvSpPr>
        <p:spPr>
          <a:xfrm>
            <a:off x="6508012" y="3935027"/>
            <a:ext cx="131382" cy="137086"/>
          </a:xfrm>
          <a:prstGeom prst="ellipse">
            <a:avLst/>
          </a:prstGeom>
          <a:solidFill>
            <a:srgbClr val="00B050"/>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2F0FE65-8C2C-DF88-0F8D-C629BC3E456E}"/>
              </a:ext>
            </a:extLst>
          </p:cNvPr>
          <p:cNvSpPr/>
          <p:nvPr/>
        </p:nvSpPr>
        <p:spPr>
          <a:xfrm>
            <a:off x="4952435" y="4166320"/>
            <a:ext cx="131382" cy="137086"/>
          </a:xfrm>
          <a:prstGeom prst="ellipse">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5B1277A-ADE1-D6FB-F399-06F88293EB39}"/>
              </a:ext>
            </a:extLst>
          </p:cNvPr>
          <p:cNvSpPr/>
          <p:nvPr/>
        </p:nvSpPr>
        <p:spPr>
          <a:xfrm>
            <a:off x="4952435" y="2664971"/>
            <a:ext cx="131382" cy="137086"/>
          </a:xfrm>
          <a:prstGeom prst="ellipse">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6B97C1-4143-5BDF-4B8A-98CE771964D5}"/>
              </a:ext>
            </a:extLst>
          </p:cNvPr>
          <p:cNvSpPr/>
          <p:nvPr/>
        </p:nvSpPr>
        <p:spPr>
          <a:xfrm>
            <a:off x="6504206" y="4166320"/>
            <a:ext cx="131382" cy="137086"/>
          </a:xfrm>
          <a:prstGeom prst="ellipse">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AF485F6-7D6C-4E55-2A45-996E245CA970}"/>
              </a:ext>
            </a:extLst>
          </p:cNvPr>
          <p:cNvSpPr/>
          <p:nvPr/>
        </p:nvSpPr>
        <p:spPr>
          <a:xfrm>
            <a:off x="6504206" y="3672039"/>
            <a:ext cx="131382" cy="137086"/>
          </a:xfrm>
          <a:prstGeom prst="ellipse">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7" name="Picture 46" descr="A couple of people hiking on a mountain&#10;&#10;Description automatically generated">
            <a:extLst>
              <a:ext uri="{FF2B5EF4-FFF2-40B4-BE49-F238E27FC236}">
                <a16:creationId xmlns:a16="http://schemas.microsoft.com/office/drawing/2014/main" id="{F5751F93-08AF-283B-4A21-15AD822387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7606"/>
            <a:ext cx="1313868" cy="1262156"/>
          </a:xfrm>
          <a:prstGeom prst="rect">
            <a:avLst/>
          </a:prstGeom>
        </p:spPr>
      </p:pic>
      <p:sp>
        <p:nvSpPr>
          <p:cNvPr id="48" name="Rectangle 47">
            <a:extLst>
              <a:ext uri="{FF2B5EF4-FFF2-40B4-BE49-F238E27FC236}">
                <a16:creationId xmlns:a16="http://schemas.microsoft.com/office/drawing/2014/main" id="{74354B2C-ED24-1C23-F726-70FAA1A08BB1}"/>
              </a:ext>
            </a:extLst>
          </p:cNvPr>
          <p:cNvSpPr/>
          <p:nvPr/>
        </p:nvSpPr>
        <p:spPr>
          <a:xfrm>
            <a:off x="1313868" y="7606"/>
            <a:ext cx="3007839" cy="962075"/>
          </a:xfrm>
          <a:prstGeom prst="rect">
            <a:avLst/>
          </a:prstGeom>
          <a:solidFill>
            <a:srgbClr val="222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A7A7A7"/>
                </a:solidFill>
                <a:latin typeface="Raleway ExtraBold" panose="020F0502020204030204" pitchFamily="2" charset="0"/>
                <a:ea typeface="PMingLiU-ExtB" panose="02020500000000000000" pitchFamily="18" charset="-120"/>
                <a:cs typeface="Vrinda" panose="020B0502040204020203" pitchFamily="34" charset="0"/>
              </a:rPr>
              <a:t>SOTACAT</a:t>
            </a:r>
          </a:p>
        </p:txBody>
      </p:sp>
      <p:sp>
        <p:nvSpPr>
          <p:cNvPr id="49" name="TextBox 48">
            <a:extLst>
              <a:ext uri="{FF2B5EF4-FFF2-40B4-BE49-F238E27FC236}">
                <a16:creationId xmlns:a16="http://schemas.microsoft.com/office/drawing/2014/main" id="{CD0E7419-D79B-4E64-11D4-D4B511108C95}"/>
              </a:ext>
            </a:extLst>
          </p:cNvPr>
          <p:cNvSpPr txBox="1"/>
          <p:nvPr/>
        </p:nvSpPr>
        <p:spPr>
          <a:xfrm>
            <a:off x="1313868" y="969680"/>
            <a:ext cx="3007839" cy="300082"/>
          </a:xfrm>
          <a:prstGeom prst="rect">
            <a:avLst/>
          </a:prstGeom>
          <a:solidFill>
            <a:srgbClr val="A7A7A7"/>
          </a:solidFill>
        </p:spPr>
        <p:txBody>
          <a:bodyPr wrap="square">
            <a:spAutoFit/>
          </a:bodyPr>
          <a:lstStyle/>
          <a:p>
            <a:pPr algn="ctr"/>
            <a:r>
              <a:rPr lang="en-US" sz="1350" dirty="0">
                <a:solidFill>
                  <a:srgbClr val="222222"/>
                </a:solidFill>
                <a:latin typeface="Raleway ExtraBold" panose="020F0502020204030204" pitchFamily="2" charset="0"/>
                <a:ea typeface="PMingLiU-ExtB" panose="02020500000000000000" pitchFamily="18" charset="-120"/>
                <a:cs typeface="Vrinda" panose="020B0502040204020203" pitchFamily="34" charset="0"/>
              </a:rPr>
              <a:t>Schematic</a:t>
            </a:r>
          </a:p>
        </p:txBody>
      </p:sp>
      <p:pic>
        <p:nvPicPr>
          <p:cNvPr id="22" name="Picture 21" descr="A silhouette of a person on a mountain&#10;&#10;Description automatically generated">
            <a:extLst>
              <a:ext uri="{FF2B5EF4-FFF2-40B4-BE49-F238E27FC236}">
                <a16:creationId xmlns:a16="http://schemas.microsoft.com/office/drawing/2014/main" id="{955A0CDA-5BD5-C8A8-6E35-9065B41B34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7656" y="6223559"/>
            <a:ext cx="906345" cy="634441"/>
          </a:xfrm>
          <a:prstGeom prst="rect">
            <a:avLst/>
          </a:prstGeom>
        </p:spPr>
      </p:pic>
      <p:sp>
        <p:nvSpPr>
          <p:cNvPr id="51" name="Arrow: Right 50">
            <a:extLst>
              <a:ext uri="{FF2B5EF4-FFF2-40B4-BE49-F238E27FC236}">
                <a16:creationId xmlns:a16="http://schemas.microsoft.com/office/drawing/2014/main" id="{CBB43495-FC70-00A9-8ED5-490D796CA9B0}"/>
              </a:ext>
            </a:extLst>
          </p:cNvPr>
          <p:cNvSpPr/>
          <p:nvPr/>
        </p:nvSpPr>
        <p:spPr>
          <a:xfrm>
            <a:off x="8682527" y="7606"/>
            <a:ext cx="461473" cy="176129"/>
          </a:xfrm>
          <a:prstGeom prst="rightArrow">
            <a:avLst/>
          </a:prstGeom>
          <a:solidFill>
            <a:srgbClr val="222222"/>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dirty="0">
                <a:solidFill>
                  <a:srgbClr val="A7A7A7"/>
                </a:solidFill>
                <a:latin typeface="Raleway ExtraBold" pitchFamily="2" charset="0"/>
              </a:rPr>
              <a:t>FLIP</a:t>
            </a:r>
          </a:p>
        </p:txBody>
      </p:sp>
      <p:sp>
        <p:nvSpPr>
          <p:cNvPr id="25" name="TextBox 24">
            <a:extLst>
              <a:ext uri="{FF2B5EF4-FFF2-40B4-BE49-F238E27FC236}">
                <a16:creationId xmlns:a16="http://schemas.microsoft.com/office/drawing/2014/main" id="{FA84BEEC-1626-53AD-18B8-90550F43575F}"/>
              </a:ext>
            </a:extLst>
          </p:cNvPr>
          <p:cNvSpPr txBox="1"/>
          <p:nvPr/>
        </p:nvSpPr>
        <p:spPr>
          <a:xfrm>
            <a:off x="2821023" y="2499673"/>
            <a:ext cx="1110650" cy="784830"/>
          </a:xfrm>
          <a:prstGeom prst="rect">
            <a:avLst/>
          </a:prstGeom>
          <a:noFill/>
        </p:spPr>
        <p:txBody>
          <a:bodyPr wrap="square" rtlCol="0">
            <a:spAutoFit/>
          </a:bodyPr>
          <a:lstStyle/>
          <a:p>
            <a:pPr algn="r"/>
            <a:r>
              <a:rPr lang="en-US" sz="900" dirty="0">
                <a:latin typeface="Raleway" pitchFamily="2" charset="0"/>
              </a:rPr>
              <a:t>Battery monitor</a:t>
            </a:r>
          </a:p>
          <a:p>
            <a:pPr algn="r"/>
            <a:r>
              <a:rPr lang="en-US" sz="900" dirty="0">
                <a:latin typeface="Raleway" pitchFamily="2" charset="0"/>
              </a:rPr>
              <a:t>voltage sense:</a:t>
            </a:r>
          </a:p>
          <a:p>
            <a:pPr algn="r"/>
            <a:r>
              <a:rPr lang="en-US" sz="900" dirty="0">
                <a:latin typeface="Raleway" pitchFamily="2" charset="0"/>
              </a:rPr>
              <a:t>divide 4.4V max</a:t>
            </a:r>
          </a:p>
          <a:p>
            <a:pPr algn="r"/>
            <a:r>
              <a:rPr lang="en-US" sz="900" dirty="0">
                <a:latin typeface="Raleway" pitchFamily="2" charset="0"/>
              </a:rPr>
              <a:t>source in half for ADC (&lt; 2.2V)</a:t>
            </a:r>
          </a:p>
        </p:txBody>
      </p:sp>
      <p:sp>
        <p:nvSpPr>
          <p:cNvPr id="44" name="TextBox 43">
            <a:extLst>
              <a:ext uri="{FF2B5EF4-FFF2-40B4-BE49-F238E27FC236}">
                <a16:creationId xmlns:a16="http://schemas.microsoft.com/office/drawing/2014/main" id="{FE057449-5AC0-E429-0BEE-E3E4F031E60F}"/>
              </a:ext>
            </a:extLst>
          </p:cNvPr>
          <p:cNvSpPr txBox="1"/>
          <p:nvPr/>
        </p:nvSpPr>
        <p:spPr>
          <a:xfrm>
            <a:off x="5234299" y="5148990"/>
            <a:ext cx="1583782" cy="1061829"/>
          </a:xfrm>
          <a:prstGeom prst="rect">
            <a:avLst/>
          </a:prstGeom>
          <a:noFill/>
        </p:spPr>
        <p:txBody>
          <a:bodyPr wrap="square" rtlCol="0">
            <a:spAutoFit/>
          </a:bodyPr>
          <a:lstStyle/>
          <a:p>
            <a:pPr algn="r"/>
            <a:r>
              <a:rPr lang="en-US" sz="900" dirty="0">
                <a:latin typeface="Raleway" pitchFamily="2" charset="0"/>
              </a:rPr>
              <a:t>The special LED’s </a:t>
            </a:r>
            <a:r>
              <a:rPr lang="en-US" sz="900" dirty="0" err="1">
                <a:latin typeface="Raleway" pitchFamily="2" charset="0"/>
              </a:rPr>
              <a:t>spec’ed</a:t>
            </a:r>
            <a:r>
              <a:rPr lang="en-US" sz="900" dirty="0">
                <a:latin typeface="Raleway" pitchFamily="2" charset="0"/>
              </a:rPr>
              <a:t> don’t need current limiting resistors at 3.3v.  If you substitute the </a:t>
            </a:r>
            <a:r>
              <a:rPr lang="en-US" sz="900" dirty="0" err="1">
                <a:latin typeface="Raleway" pitchFamily="2" charset="0"/>
              </a:rPr>
              <a:t>spec’ed</a:t>
            </a:r>
            <a:r>
              <a:rPr lang="en-US" sz="900" dirty="0">
                <a:latin typeface="Raleway" pitchFamily="2" charset="0"/>
              </a:rPr>
              <a:t> parts, add a resistor in series according to your LED’s needs.</a:t>
            </a:r>
          </a:p>
        </p:txBody>
      </p:sp>
      <p:sp>
        <p:nvSpPr>
          <p:cNvPr id="46" name="TextBox 45">
            <a:extLst>
              <a:ext uri="{FF2B5EF4-FFF2-40B4-BE49-F238E27FC236}">
                <a16:creationId xmlns:a16="http://schemas.microsoft.com/office/drawing/2014/main" id="{321BD708-151E-12B5-B236-2AB2B412C99B}"/>
              </a:ext>
            </a:extLst>
          </p:cNvPr>
          <p:cNvSpPr txBox="1"/>
          <p:nvPr/>
        </p:nvSpPr>
        <p:spPr>
          <a:xfrm rot="16200000">
            <a:off x="7721808" y="3757007"/>
            <a:ext cx="2226892" cy="369332"/>
          </a:xfrm>
          <a:prstGeom prst="rect">
            <a:avLst/>
          </a:prstGeom>
          <a:noFill/>
        </p:spPr>
        <p:txBody>
          <a:bodyPr wrap="none" rtlCol="0">
            <a:spAutoFit/>
          </a:bodyPr>
          <a:lstStyle/>
          <a:p>
            <a:r>
              <a:rPr lang="en-US" sz="900" dirty="0">
                <a:latin typeface="Raleway" pitchFamily="2" charset="0"/>
              </a:rPr>
              <a:t>KX Tx </a:t>
            </a:r>
            <a:r>
              <a:rPr lang="en-US" sz="900" dirty="0">
                <a:latin typeface="Raleway" pitchFamily="2" charset="0"/>
                <a:sym typeface="Wingdings" panose="05000000000000000000" pitchFamily="2" charset="2"/>
              </a:rPr>
              <a:t> ESP </a:t>
            </a:r>
            <a:r>
              <a:rPr lang="en-US" sz="900" dirty="0">
                <a:latin typeface="Raleway" pitchFamily="2" charset="0"/>
              </a:rPr>
              <a:t>UART </a:t>
            </a:r>
            <a:r>
              <a:rPr lang="en-US" sz="900" dirty="0">
                <a:latin typeface="Raleway" pitchFamily="2" charset="0"/>
                <a:sym typeface="Wingdings" panose="05000000000000000000" pitchFamily="2" charset="2"/>
              </a:rPr>
              <a:t>Rx </a:t>
            </a:r>
            <a:r>
              <a:rPr lang="en-US" sz="900" dirty="0">
                <a:latin typeface="Raleway" pitchFamily="2" charset="0"/>
              </a:rPr>
              <a:t>voltage divider </a:t>
            </a:r>
          </a:p>
          <a:p>
            <a:r>
              <a:rPr lang="en-US" sz="900" dirty="0">
                <a:latin typeface="Raleway" pitchFamily="2" charset="0"/>
              </a:rPr>
              <a:t>(reduce 12.5 v or less to 3.3v or less)</a:t>
            </a:r>
          </a:p>
        </p:txBody>
      </p:sp>
      <p:sp>
        <p:nvSpPr>
          <p:cNvPr id="50" name="TextBox 49">
            <a:extLst>
              <a:ext uri="{FF2B5EF4-FFF2-40B4-BE49-F238E27FC236}">
                <a16:creationId xmlns:a16="http://schemas.microsoft.com/office/drawing/2014/main" id="{D7CCEA6F-CC4E-2597-0549-7C1F870F52EF}"/>
              </a:ext>
            </a:extLst>
          </p:cNvPr>
          <p:cNvSpPr txBox="1"/>
          <p:nvPr/>
        </p:nvSpPr>
        <p:spPr>
          <a:xfrm>
            <a:off x="3715478" y="4870077"/>
            <a:ext cx="1518821" cy="646331"/>
          </a:xfrm>
          <a:prstGeom prst="rect">
            <a:avLst/>
          </a:prstGeom>
          <a:noFill/>
        </p:spPr>
        <p:txBody>
          <a:bodyPr wrap="square" rtlCol="0">
            <a:spAutoFit/>
          </a:bodyPr>
          <a:lstStyle/>
          <a:p>
            <a:r>
              <a:rPr lang="en-US" sz="900" dirty="0">
                <a:latin typeface="Raleway" pitchFamily="2" charset="0"/>
              </a:rPr>
              <a:t>Ring2 and Sleeve are shorted when the TRS-to-TRS plug is inserted. This is the power switch.</a:t>
            </a:r>
          </a:p>
        </p:txBody>
      </p:sp>
      <p:sp>
        <p:nvSpPr>
          <p:cNvPr id="52" name="TextBox 51">
            <a:extLst>
              <a:ext uri="{FF2B5EF4-FFF2-40B4-BE49-F238E27FC236}">
                <a16:creationId xmlns:a16="http://schemas.microsoft.com/office/drawing/2014/main" id="{879F9423-965D-5442-A01F-7C615B118ED7}"/>
              </a:ext>
            </a:extLst>
          </p:cNvPr>
          <p:cNvSpPr txBox="1"/>
          <p:nvPr/>
        </p:nvSpPr>
        <p:spPr>
          <a:xfrm>
            <a:off x="4969220" y="6229191"/>
            <a:ext cx="3332735" cy="646331"/>
          </a:xfrm>
          <a:prstGeom prst="rect">
            <a:avLst/>
          </a:prstGeom>
          <a:noFill/>
        </p:spPr>
        <p:txBody>
          <a:bodyPr wrap="square" rtlCol="0">
            <a:spAutoFit/>
          </a:bodyPr>
          <a:lstStyle/>
          <a:p>
            <a:r>
              <a:rPr lang="en-US" sz="900" dirty="0">
                <a:latin typeface="Raleway" pitchFamily="2" charset="0"/>
              </a:rPr>
              <a:t>Note: the LED’s are handled differently for ease of manual soldering. The Blue LED is connected to the 3.3V supply and one GPIO, while the Red LED is connected to two GPIO pins. Firmware corrects for this difference.   </a:t>
            </a:r>
          </a:p>
        </p:txBody>
      </p:sp>
      <p:pic>
        <p:nvPicPr>
          <p:cNvPr id="54" name="Picture 53">
            <a:extLst>
              <a:ext uri="{FF2B5EF4-FFF2-40B4-BE49-F238E27FC236}">
                <a16:creationId xmlns:a16="http://schemas.microsoft.com/office/drawing/2014/main" id="{A6F233E1-6DC7-91A9-D5EE-558AD6099476}"/>
              </a:ext>
            </a:extLst>
          </p:cNvPr>
          <p:cNvPicPr>
            <a:picLocks noChangeAspect="1"/>
          </p:cNvPicPr>
          <p:nvPr/>
        </p:nvPicPr>
        <p:blipFill>
          <a:blip r:embed="rId12"/>
          <a:stretch>
            <a:fillRect/>
          </a:stretch>
        </p:blipFill>
        <p:spPr>
          <a:xfrm>
            <a:off x="7118561" y="17987"/>
            <a:ext cx="1479626" cy="1498677"/>
          </a:xfrm>
          <a:prstGeom prst="rect">
            <a:avLst/>
          </a:prstGeom>
        </p:spPr>
      </p:pic>
      <p:sp>
        <p:nvSpPr>
          <p:cNvPr id="56" name="TextBox 55">
            <a:extLst>
              <a:ext uri="{FF2B5EF4-FFF2-40B4-BE49-F238E27FC236}">
                <a16:creationId xmlns:a16="http://schemas.microsoft.com/office/drawing/2014/main" id="{A13D2503-5D7E-3B79-25EA-F7CDCE19493F}"/>
              </a:ext>
            </a:extLst>
          </p:cNvPr>
          <p:cNvSpPr txBox="1"/>
          <p:nvPr/>
        </p:nvSpPr>
        <p:spPr>
          <a:xfrm>
            <a:off x="5649931" y="53997"/>
            <a:ext cx="1513464" cy="276999"/>
          </a:xfrm>
          <a:prstGeom prst="rect">
            <a:avLst/>
          </a:prstGeom>
          <a:noFill/>
        </p:spPr>
        <p:txBody>
          <a:bodyPr wrap="square">
            <a:spAutoFit/>
          </a:bodyPr>
          <a:lstStyle/>
          <a:p>
            <a:r>
              <a:rPr lang="en-US" sz="1200" dirty="0">
                <a:latin typeface="Raleway" pitchFamily="2" charset="0"/>
              </a:rPr>
              <a:t>Video instructions:</a:t>
            </a:r>
            <a:endParaRPr lang="en-US" sz="1200" dirty="0"/>
          </a:p>
        </p:txBody>
      </p:sp>
    </p:spTree>
    <p:extLst>
      <p:ext uri="{BB962C8B-B14F-4D97-AF65-F5344CB8AC3E}">
        <p14:creationId xmlns:p14="http://schemas.microsoft.com/office/powerpoint/2010/main" val="22462135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920</TotalTime>
  <Words>1350</Words>
  <Application>Microsoft Office PowerPoint</Application>
  <PresentationFormat>Letter Paper (8.5x11 in)</PresentationFormat>
  <Paragraphs>153</Paragraphs>
  <Slides>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Raleway</vt:lpstr>
      <vt:lpstr>Raleway ExtraBold</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Mathews</dc:creator>
  <cp:lastModifiedBy>Brian Mathews</cp:lastModifiedBy>
  <cp:revision>3</cp:revision>
  <cp:lastPrinted>2024-02-06T02:18:29Z</cp:lastPrinted>
  <dcterms:created xsi:type="dcterms:W3CDTF">2024-01-27T06:16:38Z</dcterms:created>
  <dcterms:modified xsi:type="dcterms:W3CDTF">2024-02-20T05:14:22Z</dcterms:modified>
</cp:coreProperties>
</file>